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Fira Sans" charset="1" panose="020B0503050000020004"/>
      <p:regular r:id="rId22"/>
    </p:embeddedFont>
    <p:embeddedFont>
      <p:font typeface="Fira Sans Bold" charset="1" panose="020B0803050000020004"/>
      <p:regular r:id="rId23"/>
    </p:embeddedFont>
    <p:embeddedFont>
      <p:font typeface="Fira Sans Italics" charset="1" panose="020B0503050000020004"/>
      <p:regular r:id="rId24"/>
    </p:embeddedFont>
    <p:embeddedFont>
      <p:font typeface="Fira Sans Bold Italics" charset="1" panose="020B0803050000020004"/>
      <p:regular r:id="rId25"/>
    </p:embeddedFont>
    <p:embeddedFont>
      <p:font typeface="Fira Sans Thin" charset="1" panose="020B0303050000020004"/>
      <p:regular r:id="rId26"/>
    </p:embeddedFont>
    <p:embeddedFont>
      <p:font typeface="Fira Sans Thin Italics" charset="1" panose="020B0303050000020004"/>
      <p:regular r:id="rId27"/>
    </p:embeddedFont>
    <p:embeddedFont>
      <p:font typeface="Fira Sans Extra-Light" charset="1" panose="020B0403050000020004"/>
      <p:regular r:id="rId28"/>
    </p:embeddedFont>
    <p:embeddedFont>
      <p:font typeface="Fira Sans Extra-Light Italics" charset="1" panose="020B0403050000020004"/>
      <p:regular r:id="rId29"/>
    </p:embeddedFont>
    <p:embeddedFont>
      <p:font typeface="Fira Sans Light" charset="1" panose="020B0403050000020004"/>
      <p:regular r:id="rId30"/>
    </p:embeddedFont>
    <p:embeddedFont>
      <p:font typeface="Fira Sans Light Italics" charset="1" panose="020B0403050000020004"/>
      <p:regular r:id="rId31"/>
    </p:embeddedFont>
    <p:embeddedFont>
      <p:font typeface="Fira Sans Medium" charset="1" panose="020B0603050000020004"/>
      <p:regular r:id="rId32"/>
    </p:embeddedFont>
    <p:embeddedFont>
      <p:font typeface="Fira Sans Medium Italics" charset="1" panose="020B0603050000020004"/>
      <p:regular r:id="rId33"/>
    </p:embeddedFont>
    <p:embeddedFont>
      <p:font typeface="Fira Sans Semi-Bold" charset="1" panose="020B0603050000020004"/>
      <p:regular r:id="rId34"/>
    </p:embeddedFont>
    <p:embeddedFont>
      <p:font typeface="Fira Sans Semi-Bold Italics" charset="1" panose="020B0703050000020004"/>
      <p:regular r:id="rId35"/>
    </p:embeddedFont>
    <p:embeddedFont>
      <p:font typeface="Fira Sans Ultra-Bold" charset="1" panose="020B0903050000020004"/>
      <p:regular r:id="rId36"/>
    </p:embeddedFont>
    <p:embeddedFont>
      <p:font typeface="Fira Sans Ultra-Bold Italics" charset="1" panose="020B0903050000020004"/>
      <p:regular r:id="rId37"/>
    </p:embeddedFont>
    <p:embeddedFont>
      <p:font typeface="Fira Sans Heavy" charset="1" panose="020B0A03050000020004"/>
      <p:regular r:id="rId38"/>
    </p:embeddedFont>
    <p:embeddedFont>
      <p:font typeface="Fira Sans Heavy Italics" charset="1" panose="020B0A03050000020004"/>
      <p:regular r:id="rId39"/>
    </p:embeddedFont>
    <p:embeddedFont>
      <p:font typeface="Open Sauce" charset="1" panose="00000500000000000000"/>
      <p:regular r:id="rId40"/>
    </p:embeddedFont>
    <p:embeddedFont>
      <p:font typeface="Open Sauce Bold" charset="1" panose="00000800000000000000"/>
      <p:regular r:id="rId41"/>
    </p:embeddedFont>
    <p:embeddedFont>
      <p:font typeface="Open Sauce Italics" charset="1" panose="00000500000000000000"/>
      <p:regular r:id="rId42"/>
    </p:embeddedFont>
    <p:embeddedFont>
      <p:font typeface="Open Sauce Bold Italics" charset="1" panose="00000800000000000000"/>
      <p:regular r:id="rId43"/>
    </p:embeddedFont>
    <p:embeddedFont>
      <p:font typeface="Open Sauce Light" charset="1" panose="00000400000000000000"/>
      <p:regular r:id="rId44"/>
    </p:embeddedFont>
    <p:embeddedFont>
      <p:font typeface="Open Sauce Light Italics" charset="1" panose="00000400000000000000"/>
      <p:regular r:id="rId45"/>
    </p:embeddedFont>
    <p:embeddedFont>
      <p:font typeface="Open Sauce Medium" charset="1" panose="00000600000000000000"/>
      <p:regular r:id="rId46"/>
    </p:embeddedFont>
    <p:embeddedFont>
      <p:font typeface="Open Sauce Medium Italics" charset="1" panose="00000600000000000000"/>
      <p:regular r:id="rId47"/>
    </p:embeddedFont>
    <p:embeddedFont>
      <p:font typeface="Open Sauce Semi-Bold" charset="1" panose="00000700000000000000"/>
      <p:regular r:id="rId48"/>
    </p:embeddedFont>
    <p:embeddedFont>
      <p:font typeface="Open Sauce Semi-Bold Italics" charset="1" panose="00000700000000000000"/>
      <p:regular r:id="rId49"/>
    </p:embeddedFont>
    <p:embeddedFont>
      <p:font typeface="Open Sauce Heavy" charset="1" panose="00000A00000000000000"/>
      <p:regular r:id="rId50"/>
    </p:embeddedFont>
    <p:embeddedFont>
      <p:font typeface="Open Sauce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71" Target="slides/slide20.xml" Type="http://schemas.openxmlformats.org/officeDocument/2006/relationships/slide"/><Relationship Id="rId72" Target="slides/slide21.xml" Type="http://schemas.openxmlformats.org/officeDocument/2006/relationships/slide"/><Relationship Id="rId73" Target="slides/slide22.xml" Type="http://schemas.openxmlformats.org/officeDocument/2006/relationships/slide"/><Relationship Id="rId74" Target="slides/slide23.xml" Type="http://schemas.openxmlformats.org/officeDocument/2006/relationships/slide"/><Relationship Id="rId75" Target="slides/slide24.xml" Type="http://schemas.openxmlformats.org/officeDocument/2006/relationships/slide"/><Relationship Id="rId76" Target="slides/slide25.xml" Type="http://schemas.openxmlformats.org/officeDocument/2006/relationships/slide"/><Relationship Id="rId77"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3161562"/>
            <a:ext cx="11307642" cy="4886090"/>
          </a:xfrm>
          <a:prstGeom prst="rect">
            <a:avLst/>
          </a:prstGeom>
        </p:spPr>
        <p:txBody>
          <a:bodyPr anchor="t" rtlCol="false" tIns="0" lIns="0" bIns="0" rIns="0">
            <a:spAutoFit/>
          </a:bodyPr>
          <a:lstStyle/>
          <a:p>
            <a:pPr>
              <a:lnSpc>
                <a:spcPts val="9600"/>
              </a:lnSpc>
            </a:pPr>
            <a:r>
              <a:rPr lang="en-US" sz="8000">
                <a:solidFill>
                  <a:srgbClr val="000000"/>
                </a:solidFill>
                <a:latin typeface="Fira Sans Bold"/>
              </a:rPr>
              <a:t>Empowering NYC REAL ESTATE BROKERS through Data</a:t>
            </a:r>
          </a:p>
          <a:p>
            <a:pPr>
              <a:lnSpc>
                <a:spcPts val="9600"/>
              </a:lnSpc>
            </a:pP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1" id="11"/>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235522" y="5002870"/>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02745" y="7687275"/>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2842591" y="8013935"/>
            <a:ext cx="3378391" cy="29257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8" id="8"/>
          <p:cNvSpPr txBox="true"/>
          <p:nvPr/>
        </p:nvSpPr>
        <p:spPr>
          <a:xfrm rot="0">
            <a:off x="763064" y="4432142"/>
            <a:ext cx="12965189" cy="957003"/>
          </a:xfrm>
          <a:prstGeom prst="rect">
            <a:avLst/>
          </a:prstGeom>
        </p:spPr>
        <p:txBody>
          <a:bodyPr anchor="t" rtlCol="false" tIns="0" lIns="0" bIns="0" rIns="0">
            <a:spAutoFit/>
          </a:bodyPr>
          <a:lstStyle/>
          <a:p>
            <a:pPr>
              <a:lnSpc>
                <a:spcPts val="6405"/>
              </a:lnSpc>
            </a:pPr>
            <a:r>
              <a:rPr lang="en-US" sz="6470" spc="226">
                <a:solidFill>
                  <a:srgbClr val="040506"/>
                </a:solidFill>
                <a:latin typeface="Codec Pro ExtraBold"/>
              </a:rPr>
              <a:t>Problem #1</a:t>
            </a:r>
          </a:p>
        </p:txBody>
      </p:sp>
      <p:sp>
        <p:nvSpPr>
          <p:cNvPr name="TextBox 9" id="9"/>
          <p:cNvSpPr txBox="true"/>
          <p:nvPr/>
        </p:nvSpPr>
        <p:spPr>
          <a:xfrm rot="0">
            <a:off x="763064" y="5761113"/>
            <a:ext cx="9680186" cy="1400474"/>
          </a:xfrm>
          <a:prstGeom prst="rect">
            <a:avLst/>
          </a:prstGeom>
        </p:spPr>
        <p:txBody>
          <a:bodyPr anchor="t" rtlCol="false" tIns="0" lIns="0" bIns="0" rIns="0">
            <a:spAutoFit/>
          </a:bodyPr>
          <a:lstStyle/>
          <a:p>
            <a:pPr>
              <a:lnSpc>
                <a:spcPts val="3656"/>
              </a:lnSpc>
              <a:spcBef>
                <a:spcPct val="0"/>
              </a:spcBef>
            </a:pPr>
            <a:r>
              <a:rPr lang="en-US" sz="3294">
                <a:solidFill>
                  <a:srgbClr val="000000"/>
                </a:solidFill>
                <a:latin typeface="DM Sans"/>
              </a:rPr>
              <a:t>Finding the various factors and forces that influence the buying, selling, and pricing of residential real estate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69854" y="148190"/>
            <a:ext cx="12886669" cy="2571603"/>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Correlation between Price and Property Square Feet</a:t>
            </a:r>
          </a:p>
        </p:txBody>
      </p:sp>
      <p:grpSp>
        <p:nvGrpSpPr>
          <p:cNvPr name="Group 3" id="3"/>
          <p:cNvGrpSpPr/>
          <p:nvPr/>
        </p:nvGrpSpPr>
        <p:grpSpPr>
          <a:xfrm rot="-10800000">
            <a:off x="12273839" y="-2883441"/>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16297785" y="-251073"/>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13537631" y="75588"/>
            <a:ext cx="3378391" cy="2925703"/>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9" id="9"/>
          <p:cNvSpPr/>
          <p:nvPr/>
        </p:nvSpPr>
        <p:spPr>
          <a:xfrm flipH="false" flipV="false" rot="0">
            <a:off x="8612505" y="2949056"/>
            <a:ext cx="9675495" cy="7337944"/>
          </a:xfrm>
          <a:custGeom>
            <a:avLst/>
            <a:gdLst/>
            <a:ahLst/>
            <a:cxnLst/>
            <a:rect r="r" b="b" t="t" l="l"/>
            <a:pathLst>
              <a:path h="7337944" w="9675495">
                <a:moveTo>
                  <a:pt x="0" y="0"/>
                </a:moveTo>
                <a:lnTo>
                  <a:pt x="9675495" y="0"/>
                </a:lnTo>
                <a:lnTo>
                  <a:pt x="9675495" y="7337944"/>
                </a:lnTo>
                <a:lnTo>
                  <a:pt x="0" y="7337944"/>
                </a:lnTo>
                <a:lnTo>
                  <a:pt x="0" y="0"/>
                </a:lnTo>
                <a:close/>
              </a:path>
            </a:pathLst>
          </a:custGeom>
          <a:blipFill>
            <a:blip r:embed="rId2"/>
            <a:stretch>
              <a:fillRect l="0" t="0" r="0" b="0"/>
            </a:stretch>
          </a:blipFill>
        </p:spPr>
      </p:sp>
      <p:sp>
        <p:nvSpPr>
          <p:cNvPr name="TextBox 10" id="10"/>
          <p:cNvSpPr txBox="true"/>
          <p:nvPr/>
        </p:nvSpPr>
        <p:spPr>
          <a:xfrm rot="0">
            <a:off x="615089" y="3988052"/>
            <a:ext cx="6758642"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Exploring the correlation between the price of properties and their square footage provides  insights into the housing market dynamics.</a:t>
            </a:r>
          </a:p>
        </p:txBody>
      </p:sp>
      <p:sp>
        <p:nvSpPr>
          <p:cNvPr name="TextBox 11" id="11"/>
          <p:cNvSpPr txBox="true"/>
          <p:nvPr/>
        </p:nvSpPr>
        <p:spPr>
          <a:xfrm rot="0">
            <a:off x="615089" y="5481105"/>
            <a:ext cx="6890297"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scatter plot illustrates the relationship between property prices (on the Y-axis) and property square footage (on the X-axis).</a:t>
            </a:r>
          </a:p>
        </p:txBody>
      </p:sp>
      <p:sp>
        <p:nvSpPr>
          <p:cNvPr name="TextBox 12" id="12"/>
          <p:cNvSpPr txBox="true"/>
          <p:nvPr/>
        </p:nvSpPr>
        <p:spPr>
          <a:xfrm rot="0">
            <a:off x="615089" y="7278957"/>
            <a:ext cx="6057884" cy="130252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A notable concentration of data points is observed within the range of 0 to 5000 square feet, indicating where the majority of properties fall in terms of size.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235522" y="5002870"/>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02745" y="7687275"/>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2842591" y="8013935"/>
            <a:ext cx="3378391" cy="29257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8" id="8"/>
          <p:cNvSpPr txBox="true"/>
          <p:nvPr/>
        </p:nvSpPr>
        <p:spPr>
          <a:xfrm rot="0">
            <a:off x="1028700" y="4661875"/>
            <a:ext cx="12965189" cy="996995"/>
          </a:xfrm>
          <a:prstGeom prst="rect">
            <a:avLst/>
          </a:prstGeom>
        </p:spPr>
        <p:txBody>
          <a:bodyPr anchor="t" rtlCol="false" tIns="0" lIns="0" bIns="0" rIns="0">
            <a:spAutoFit/>
          </a:bodyPr>
          <a:lstStyle/>
          <a:p>
            <a:pPr>
              <a:lnSpc>
                <a:spcPts val="6603"/>
              </a:lnSpc>
            </a:pPr>
            <a:r>
              <a:rPr lang="en-US" sz="6670" spc="233">
                <a:solidFill>
                  <a:srgbClr val="040506"/>
                </a:solidFill>
                <a:latin typeface="Codec Pro ExtraBold"/>
              </a:rPr>
              <a:t>Problem #2</a:t>
            </a:r>
          </a:p>
        </p:txBody>
      </p:sp>
      <p:sp>
        <p:nvSpPr>
          <p:cNvPr name="TextBox 9" id="9"/>
          <p:cNvSpPr txBox="true"/>
          <p:nvPr/>
        </p:nvSpPr>
        <p:spPr>
          <a:xfrm rot="0">
            <a:off x="1028700" y="6000371"/>
            <a:ext cx="8240325" cy="982942"/>
          </a:xfrm>
          <a:prstGeom prst="rect">
            <a:avLst/>
          </a:prstGeom>
        </p:spPr>
        <p:txBody>
          <a:bodyPr anchor="t" rtlCol="false" tIns="0" lIns="0" bIns="0" rIns="0">
            <a:spAutoFit/>
          </a:bodyPr>
          <a:lstStyle/>
          <a:p>
            <a:pPr>
              <a:lnSpc>
                <a:spcPts val="3889"/>
              </a:lnSpc>
              <a:spcBef>
                <a:spcPct val="0"/>
              </a:spcBef>
            </a:pPr>
            <a:r>
              <a:rPr lang="en-US" sz="3504">
                <a:solidFill>
                  <a:srgbClr val="000000"/>
                </a:solidFill>
                <a:latin typeface="DM Sans"/>
              </a:rPr>
              <a:t>Finding factors that influence customer decisions for buying/renting a house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38709"/>
            <a:ext cx="7232488" cy="4809783"/>
          </a:xfrm>
          <a:custGeom>
            <a:avLst/>
            <a:gdLst/>
            <a:ahLst/>
            <a:cxnLst/>
            <a:rect r="r" b="b" t="t" l="l"/>
            <a:pathLst>
              <a:path h="4809783" w="7232488">
                <a:moveTo>
                  <a:pt x="0" y="0"/>
                </a:moveTo>
                <a:lnTo>
                  <a:pt x="7232488" y="0"/>
                </a:lnTo>
                <a:lnTo>
                  <a:pt x="7232488" y="4809783"/>
                </a:lnTo>
                <a:lnTo>
                  <a:pt x="0" y="4809783"/>
                </a:lnTo>
                <a:lnTo>
                  <a:pt x="0" y="0"/>
                </a:lnTo>
                <a:close/>
              </a:path>
            </a:pathLst>
          </a:custGeom>
          <a:blipFill>
            <a:blip r:embed="rId2"/>
            <a:stretch>
              <a:fillRect l="0" t="0" r="0" b="0"/>
            </a:stretch>
          </a:blipFill>
        </p:spPr>
      </p:sp>
      <p:sp>
        <p:nvSpPr>
          <p:cNvPr name="Freeform 3" id="3"/>
          <p:cNvSpPr/>
          <p:nvPr/>
        </p:nvSpPr>
        <p:spPr>
          <a:xfrm flipH="false" flipV="false" rot="0">
            <a:off x="9144000" y="5494381"/>
            <a:ext cx="6938824" cy="4667626"/>
          </a:xfrm>
          <a:custGeom>
            <a:avLst/>
            <a:gdLst/>
            <a:ahLst/>
            <a:cxnLst/>
            <a:rect r="r" b="b" t="t" l="l"/>
            <a:pathLst>
              <a:path h="4667626" w="6938824">
                <a:moveTo>
                  <a:pt x="0" y="0"/>
                </a:moveTo>
                <a:lnTo>
                  <a:pt x="6938824" y="0"/>
                </a:lnTo>
                <a:lnTo>
                  <a:pt x="6938824" y="4667626"/>
                </a:lnTo>
                <a:lnTo>
                  <a:pt x="0" y="4667626"/>
                </a:lnTo>
                <a:lnTo>
                  <a:pt x="0" y="0"/>
                </a:lnTo>
                <a:close/>
              </a:path>
            </a:pathLst>
          </a:custGeom>
          <a:blipFill>
            <a:blip r:embed="rId3"/>
            <a:stretch>
              <a:fillRect l="0" t="0" r="-1666" b="0"/>
            </a:stretch>
          </a:blipFill>
        </p:spPr>
      </p:sp>
      <p:sp>
        <p:nvSpPr>
          <p:cNvPr name="TextBox 4" id="4"/>
          <p:cNvSpPr txBox="true"/>
          <p:nvPr/>
        </p:nvSpPr>
        <p:spPr>
          <a:xfrm rot="0">
            <a:off x="301742" y="467284"/>
            <a:ext cx="9242833" cy="2351949"/>
          </a:xfrm>
          <a:prstGeom prst="rect">
            <a:avLst/>
          </a:prstGeom>
        </p:spPr>
        <p:txBody>
          <a:bodyPr anchor="t" rtlCol="false" tIns="0" lIns="0" bIns="0" rIns="0">
            <a:spAutoFit/>
          </a:bodyPr>
          <a:lstStyle/>
          <a:p>
            <a:pPr>
              <a:lnSpc>
                <a:spcPts val="5862"/>
              </a:lnSpc>
            </a:pPr>
            <a:r>
              <a:rPr lang="en-US" sz="5921" spc="207">
                <a:solidFill>
                  <a:srgbClr val="040506"/>
                </a:solidFill>
                <a:latin typeface="Codec Pro ExtraBold"/>
              </a:rPr>
              <a:t>Influence of Beds and Baths on House Prices</a:t>
            </a:r>
          </a:p>
          <a:p>
            <a:pPr algn="l" marL="0" indent="0" lvl="0">
              <a:lnSpc>
                <a:spcPts val="5862"/>
              </a:lnSpc>
              <a:spcBef>
                <a:spcPct val="0"/>
              </a:spcBef>
            </a:pPr>
          </a:p>
        </p:txBody>
      </p:sp>
      <p:sp>
        <p:nvSpPr>
          <p:cNvPr name="TextBox 5" id="5"/>
          <p:cNvSpPr txBox="true"/>
          <p:nvPr/>
        </p:nvSpPr>
        <p:spPr>
          <a:xfrm rot="0">
            <a:off x="946655" y="3093376"/>
            <a:ext cx="6985317" cy="1160944"/>
          </a:xfrm>
          <a:prstGeom prst="rect">
            <a:avLst/>
          </a:prstGeom>
        </p:spPr>
        <p:txBody>
          <a:bodyPr anchor="t" rtlCol="false" tIns="0" lIns="0" bIns="0" rIns="0">
            <a:spAutoFit/>
          </a:bodyPr>
          <a:lstStyle/>
          <a:p>
            <a:pPr>
              <a:lnSpc>
                <a:spcPts val="2324"/>
              </a:lnSpc>
            </a:pPr>
            <a:r>
              <a:rPr lang="en-US" sz="1684" spc="165">
                <a:solidFill>
                  <a:srgbClr val="231F20"/>
                </a:solidFill>
                <a:latin typeface="Open Sauce"/>
              </a:rPr>
              <a:t>The line graphs depict the relationship between the number of bedrooms/bathrooms (on the X-axis) and house prices (on the Y-axis).</a:t>
            </a:r>
          </a:p>
          <a:p>
            <a:pPr marL="0" indent="0" lvl="0">
              <a:lnSpc>
                <a:spcPts val="2324"/>
              </a:lnSpc>
              <a:spcBef>
                <a:spcPct val="0"/>
              </a:spcBef>
            </a:pPr>
          </a:p>
        </p:txBody>
      </p:sp>
      <p:sp>
        <p:nvSpPr>
          <p:cNvPr name="TextBox 6" id="6"/>
          <p:cNvSpPr txBox="true"/>
          <p:nvPr/>
        </p:nvSpPr>
        <p:spPr>
          <a:xfrm rot="0">
            <a:off x="946655" y="2648643"/>
            <a:ext cx="5401290" cy="431644"/>
          </a:xfrm>
          <a:prstGeom prst="rect">
            <a:avLst/>
          </a:prstGeom>
        </p:spPr>
        <p:txBody>
          <a:bodyPr anchor="t" rtlCol="false" tIns="0" lIns="0" bIns="0" rIns="0">
            <a:spAutoFit/>
          </a:bodyPr>
          <a:lstStyle/>
          <a:p>
            <a:pPr marL="0" indent="0" lvl="0">
              <a:lnSpc>
                <a:spcPts val="3619"/>
              </a:lnSpc>
              <a:spcBef>
                <a:spcPct val="0"/>
              </a:spcBef>
            </a:pPr>
            <a:r>
              <a:rPr lang="en-US" sz="2622" spc="257">
                <a:solidFill>
                  <a:srgbClr val="397D5A"/>
                </a:solidFill>
                <a:latin typeface="Open Sauce Bold"/>
              </a:rPr>
              <a:t>01</a:t>
            </a:r>
          </a:p>
        </p:txBody>
      </p:sp>
      <p:sp>
        <p:nvSpPr>
          <p:cNvPr name="TextBox 7" id="7"/>
          <p:cNvSpPr txBox="true"/>
          <p:nvPr/>
        </p:nvSpPr>
        <p:spPr>
          <a:xfrm rot="0">
            <a:off x="946655" y="5083877"/>
            <a:ext cx="6985317" cy="1741623"/>
          </a:xfrm>
          <a:prstGeom prst="rect">
            <a:avLst/>
          </a:prstGeom>
        </p:spPr>
        <p:txBody>
          <a:bodyPr anchor="t" rtlCol="false" tIns="0" lIns="0" bIns="0" rIns="0">
            <a:spAutoFit/>
          </a:bodyPr>
          <a:lstStyle/>
          <a:p>
            <a:pPr>
              <a:lnSpc>
                <a:spcPts val="2324"/>
              </a:lnSpc>
            </a:pPr>
            <a:r>
              <a:rPr lang="en-US" sz="1684" spc="165">
                <a:solidFill>
                  <a:srgbClr val="231F20"/>
                </a:solidFill>
                <a:latin typeface="Open Sauce"/>
              </a:rPr>
              <a:t>The line graph for bedrooms illustrates prices starting at 0.5 and increasing steadily up to 3. Notable spikes are observed at 1.5, 2.5, and 3 bedrooms, indicating price increases associated with specific bedroom counts</a:t>
            </a:r>
          </a:p>
          <a:p>
            <a:pPr marL="0" indent="0" lvl="0">
              <a:lnSpc>
                <a:spcPts val="2324"/>
              </a:lnSpc>
              <a:spcBef>
                <a:spcPct val="0"/>
              </a:spcBef>
            </a:pPr>
          </a:p>
        </p:txBody>
      </p:sp>
      <p:sp>
        <p:nvSpPr>
          <p:cNvPr name="TextBox 8" id="8"/>
          <p:cNvSpPr txBox="true"/>
          <p:nvPr/>
        </p:nvSpPr>
        <p:spPr>
          <a:xfrm rot="0">
            <a:off x="946655" y="4550180"/>
            <a:ext cx="5401290" cy="431644"/>
          </a:xfrm>
          <a:prstGeom prst="rect">
            <a:avLst/>
          </a:prstGeom>
        </p:spPr>
        <p:txBody>
          <a:bodyPr anchor="t" rtlCol="false" tIns="0" lIns="0" bIns="0" rIns="0">
            <a:spAutoFit/>
          </a:bodyPr>
          <a:lstStyle/>
          <a:p>
            <a:pPr marL="0" indent="0" lvl="0">
              <a:lnSpc>
                <a:spcPts val="3619"/>
              </a:lnSpc>
              <a:spcBef>
                <a:spcPct val="0"/>
              </a:spcBef>
            </a:pPr>
            <a:r>
              <a:rPr lang="en-US" sz="2622" spc="257">
                <a:solidFill>
                  <a:srgbClr val="397D5A"/>
                </a:solidFill>
                <a:latin typeface="Open Sauce Bold"/>
              </a:rPr>
              <a:t>02</a:t>
            </a:r>
          </a:p>
        </p:txBody>
      </p:sp>
      <p:sp>
        <p:nvSpPr>
          <p:cNvPr name="TextBox 9" id="9"/>
          <p:cNvSpPr txBox="true"/>
          <p:nvPr/>
        </p:nvSpPr>
        <p:spPr>
          <a:xfrm rot="0">
            <a:off x="823650" y="7751269"/>
            <a:ext cx="6985317" cy="1741623"/>
          </a:xfrm>
          <a:prstGeom prst="rect">
            <a:avLst/>
          </a:prstGeom>
        </p:spPr>
        <p:txBody>
          <a:bodyPr anchor="t" rtlCol="false" tIns="0" lIns="0" bIns="0" rIns="0">
            <a:spAutoFit/>
          </a:bodyPr>
          <a:lstStyle/>
          <a:p>
            <a:pPr>
              <a:lnSpc>
                <a:spcPts val="2324"/>
              </a:lnSpc>
            </a:pPr>
            <a:r>
              <a:rPr lang="en-US" sz="1684" spc="165">
                <a:solidFill>
                  <a:srgbClr val="231F20"/>
                </a:solidFill>
                <a:latin typeface="Open Sauce"/>
              </a:rPr>
              <a:t>The line graph for bedrooms illustrates prices starting at 0.5 and increasing steadily up to 3. Notable spikes are observed at 1.5, 2.5, and 3 bedrooms, indicating price increases associated with specific bedroom counts.</a:t>
            </a:r>
          </a:p>
          <a:p>
            <a:pPr marL="0" indent="0" lvl="0">
              <a:lnSpc>
                <a:spcPts val="2324"/>
              </a:lnSpc>
              <a:spcBef>
                <a:spcPct val="0"/>
              </a:spcBef>
            </a:pPr>
          </a:p>
        </p:txBody>
      </p:sp>
      <p:sp>
        <p:nvSpPr>
          <p:cNvPr name="TextBox 10" id="10"/>
          <p:cNvSpPr txBox="true"/>
          <p:nvPr/>
        </p:nvSpPr>
        <p:spPr>
          <a:xfrm rot="0">
            <a:off x="823650" y="7217821"/>
            <a:ext cx="5401290" cy="431644"/>
          </a:xfrm>
          <a:prstGeom prst="rect">
            <a:avLst/>
          </a:prstGeom>
        </p:spPr>
        <p:txBody>
          <a:bodyPr anchor="t" rtlCol="false" tIns="0" lIns="0" bIns="0" rIns="0">
            <a:spAutoFit/>
          </a:bodyPr>
          <a:lstStyle/>
          <a:p>
            <a:pPr marL="0" indent="0" lvl="0">
              <a:lnSpc>
                <a:spcPts val="3619"/>
              </a:lnSpc>
              <a:spcBef>
                <a:spcPct val="0"/>
              </a:spcBef>
            </a:pPr>
            <a:r>
              <a:rPr lang="en-US" sz="2622" spc="257">
                <a:solidFill>
                  <a:srgbClr val="397D5A"/>
                </a:solidFill>
                <a:latin typeface="Open Sauce Bold"/>
              </a:rPr>
              <a:t>03</a:t>
            </a:r>
          </a:p>
        </p:txBody>
      </p:sp>
      <p:grpSp>
        <p:nvGrpSpPr>
          <p:cNvPr name="Group 11" id="11"/>
          <p:cNvGrpSpPr/>
          <p:nvPr/>
        </p:nvGrpSpPr>
        <p:grpSpPr>
          <a:xfrm rot="-10800000">
            <a:off x="16547846" y="8160662"/>
            <a:ext cx="3480308" cy="3013963"/>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3" id="13"/>
          <p:cNvGrpSpPr/>
          <p:nvPr/>
        </p:nvGrpSpPr>
        <p:grpSpPr>
          <a:xfrm rot="-10800000">
            <a:off x="-1996292" y="8978918"/>
            <a:ext cx="3378391" cy="2925703"/>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235522" y="5002870"/>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02745" y="7687275"/>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2842591" y="8013935"/>
            <a:ext cx="3378391" cy="29257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8" id="8"/>
          <p:cNvSpPr txBox="true"/>
          <p:nvPr/>
        </p:nvSpPr>
        <p:spPr>
          <a:xfrm rot="0">
            <a:off x="884373" y="4591698"/>
            <a:ext cx="10881483" cy="884466"/>
          </a:xfrm>
          <a:prstGeom prst="rect">
            <a:avLst/>
          </a:prstGeom>
        </p:spPr>
        <p:txBody>
          <a:bodyPr anchor="t" rtlCol="false" tIns="0" lIns="0" bIns="0" rIns="0">
            <a:spAutoFit/>
          </a:bodyPr>
          <a:lstStyle/>
          <a:p>
            <a:pPr algn="l" marL="0" indent="0" lvl="0">
              <a:lnSpc>
                <a:spcPts val="5961"/>
              </a:lnSpc>
              <a:spcBef>
                <a:spcPct val="0"/>
              </a:spcBef>
            </a:pPr>
            <a:r>
              <a:rPr lang="en-US" sz="6021" spc="210">
                <a:solidFill>
                  <a:srgbClr val="040506"/>
                </a:solidFill>
                <a:latin typeface="Codec Pro ExtraBold"/>
              </a:rPr>
              <a:t>Problem #3</a:t>
            </a:r>
          </a:p>
        </p:txBody>
      </p:sp>
      <p:sp>
        <p:nvSpPr>
          <p:cNvPr name="TextBox 9" id="9"/>
          <p:cNvSpPr txBox="true"/>
          <p:nvPr/>
        </p:nvSpPr>
        <p:spPr>
          <a:xfrm rot="0">
            <a:off x="884373" y="5812694"/>
            <a:ext cx="7380998" cy="1177726"/>
          </a:xfrm>
          <a:prstGeom prst="rect">
            <a:avLst/>
          </a:prstGeom>
        </p:spPr>
        <p:txBody>
          <a:bodyPr anchor="t" rtlCol="false" tIns="0" lIns="0" bIns="0" rIns="0">
            <a:spAutoFit/>
          </a:bodyPr>
          <a:lstStyle/>
          <a:p>
            <a:pPr marL="0" indent="0" lvl="0">
              <a:lnSpc>
                <a:spcPts val="4796"/>
              </a:lnSpc>
              <a:spcBef>
                <a:spcPct val="0"/>
              </a:spcBef>
            </a:pPr>
            <a:r>
              <a:rPr lang="en-US" sz="3475" spc="340">
                <a:solidFill>
                  <a:srgbClr val="231F20"/>
                </a:solidFill>
                <a:latin typeface="Open Sauce"/>
              </a:rPr>
              <a:t>Finding a Market Strategy to Sell More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028700" y="417244"/>
            <a:ext cx="7757989" cy="1971616"/>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Distribution of Property Types</a:t>
            </a:r>
          </a:p>
        </p:txBody>
      </p:sp>
      <p:sp>
        <p:nvSpPr>
          <p:cNvPr name="Freeform 7" id="7"/>
          <p:cNvSpPr/>
          <p:nvPr/>
        </p:nvSpPr>
        <p:spPr>
          <a:xfrm flipH="false" flipV="false" rot="0">
            <a:off x="7098146" y="3246193"/>
            <a:ext cx="11189854" cy="7040807"/>
          </a:xfrm>
          <a:custGeom>
            <a:avLst/>
            <a:gdLst/>
            <a:ahLst/>
            <a:cxnLst/>
            <a:rect r="r" b="b" t="t" l="l"/>
            <a:pathLst>
              <a:path h="7040807" w="11189854">
                <a:moveTo>
                  <a:pt x="0" y="0"/>
                </a:moveTo>
                <a:lnTo>
                  <a:pt x="11189854" y="0"/>
                </a:lnTo>
                <a:lnTo>
                  <a:pt x="11189854" y="7040807"/>
                </a:lnTo>
                <a:lnTo>
                  <a:pt x="0" y="7040807"/>
                </a:lnTo>
                <a:lnTo>
                  <a:pt x="0" y="0"/>
                </a:lnTo>
                <a:close/>
              </a:path>
            </a:pathLst>
          </a:custGeom>
          <a:blipFill>
            <a:blip r:embed="rId2"/>
            <a:stretch>
              <a:fillRect l="0" t="0" r="0" b="0"/>
            </a:stretch>
          </a:blipFill>
        </p:spPr>
      </p:sp>
      <p:sp>
        <p:nvSpPr>
          <p:cNvPr name="TextBox 8" id="8"/>
          <p:cNvSpPr txBox="true"/>
          <p:nvPr/>
        </p:nvSpPr>
        <p:spPr>
          <a:xfrm rot="0">
            <a:off x="11307162" y="675837"/>
            <a:ext cx="6483510" cy="1870899"/>
          </a:xfrm>
          <a:prstGeom prst="rect">
            <a:avLst/>
          </a:prstGeom>
        </p:spPr>
        <p:txBody>
          <a:bodyPr anchor="t" rtlCol="false" tIns="0" lIns="0" bIns="0" rIns="0">
            <a:spAutoFit/>
          </a:bodyPr>
          <a:lstStyle/>
          <a:p>
            <a:pPr>
              <a:lnSpc>
                <a:spcPts val="2989"/>
              </a:lnSpc>
            </a:pPr>
            <a:r>
              <a:rPr lang="en-US" sz="2166" spc="212">
                <a:solidFill>
                  <a:srgbClr val="F4F4F4"/>
                </a:solidFill>
                <a:latin typeface="Open Sauce"/>
              </a:rPr>
              <a:t>The plot displays the frequency or count of different property types, such as co-op, houses, multi-family houses, condos, and townhouses.</a:t>
            </a:r>
          </a:p>
          <a:p>
            <a:pPr algn="l">
              <a:lnSpc>
                <a:spcPts val="2989"/>
              </a:lnSpc>
            </a:pPr>
          </a:p>
        </p:txBody>
      </p:sp>
      <p:sp>
        <p:nvSpPr>
          <p:cNvPr name="TextBox 9" id="9"/>
          <p:cNvSpPr txBox="true"/>
          <p:nvPr/>
        </p:nvSpPr>
        <p:spPr>
          <a:xfrm rot="0">
            <a:off x="419663" y="4083839"/>
            <a:ext cx="6316762" cy="1810601"/>
          </a:xfrm>
          <a:prstGeom prst="rect">
            <a:avLst/>
          </a:prstGeom>
        </p:spPr>
        <p:txBody>
          <a:bodyPr anchor="t" rtlCol="false" tIns="0" lIns="0" bIns="0" rIns="0">
            <a:spAutoFit/>
          </a:bodyPr>
          <a:lstStyle/>
          <a:p>
            <a:pPr>
              <a:lnSpc>
                <a:spcPts val="2886"/>
              </a:lnSpc>
              <a:spcBef>
                <a:spcPct val="0"/>
              </a:spcBef>
            </a:pPr>
            <a:r>
              <a:rPr lang="en-US" sz="2600">
                <a:solidFill>
                  <a:srgbClr val="F4F4F4"/>
                </a:solidFill>
                <a:latin typeface="DM Sans"/>
              </a:rPr>
              <a:t>Understanding the distribution of property types is essential for stakeholders to identify trends, anticipate market demand, and tailor their strategies accordingly.</a:t>
            </a:r>
          </a:p>
        </p:txBody>
      </p:sp>
      <p:sp>
        <p:nvSpPr>
          <p:cNvPr name="TextBox 10" id="10"/>
          <p:cNvSpPr txBox="true"/>
          <p:nvPr/>
        </p:nvSpPr>
        <p:spPr>
          <a:xfrm rot="0">
            <a:off x="419663" y="6367521"/>
            <a:ext cx="6052765" cy="1810601"/>
          </a:xfrm>
          <a:prstGeom prst="rect">
            <a:avLst/>
          </a:prstGeom>
        </p:spPr>
        <p:txBody>
          <a:bodyPr anchor="t" rtlCol="false" tIns="0" lIns="0" bIns="0" rIns="0">
            <a:spAutoFit/>
          </a:bodyPr>
          <a:lstStyle/>
          <a:p>
            <a:pPr>
              <a:lnSpc>
                <a:spcPts val="2886"/>
              </a:lnSpc>
              <a:spcBef>
                <a:spcPct val="0"/>
              </a:spcBef>
            </a:pPr>
            <a:r>
              <a:rPr lang="en-US" sz="2600">
                <a:solidFill>
                  <a:srgbClr val="F4F4F4"/>
                </a:solidFill>
                <a:latin typeface="DM Sans"/>
              </a:rPr>
              <a:t>Real estate professionals can leverage insights from this distribution to focus marketing efforts, allocate resources effectively, and capitalize on high-demand property types.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845542" y="-3978781"/>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518898" y="344415"/>
            <a:ext cx="7757989" cy="981046"/>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Locality Insights</a:t>
            </a:r>
          </a:p>
        </p:txBody>
      </p:sp>
      <p:sp>
        <p:nvSpPr>
          <p:cNvPr name="Freeform 7" id="7"/>
          <p:cNvSpPr/>
          <p:nvPr/>
        </p:nvSpPr>
        <p:spPr>
          <a:xfrm flipH="false" flipV="false" rot="0">
            <a:off x="0" y="2388860"/>
            <a:ext cx="8562936" cy="7984272"/>
          </a:xfrm>
          <a:custGeom>
            <a:avLst/>
            <a:gdLst/>
            <a:ahLst/>
            <a:cxnLst/>
            <a:rect r="r" b="b" t="t" l="l"/>
            <a:pathLst>
              <a:path h="7984272" w="8562936">
                <a:moveTo>
                  <a:pt x="0" y="0"/>
                </a:moveTo>
                <a:lnTo>
                  <a:pt x="8562936" y="0"/>
                </a:lnTo>
                <a:lnTo>
                  <a:pt x="8562936" y="7984272"/>
                </a:lnTo>
                <a:lnTo>
                  <a:pt x="0" y="7984272"/>
                </a:lnTo>
                <a:lnTo>
                  <a:pt x="0" y="0"/>
                </a:lnTo>
                <a:close/>
              </a:path>
            </a:pathLst>
          </a:custGeom>
          <a:blipFill>
            <a:blip r:embed="rId2"/>
            <a:stretch>
              <a:fillRect l="0" t="0" r="0" b="0"/>
            </a:stretch>
          </a:blipFill>
        </p:spPr>
      </p:sp>
      <p:sp>
        <p:nvSpPr>
          <p:cNvPr name="TextBox 8" id="8"/>
          <p:cNvSpPr txBox="true"/>
          <p:nvPr/>
        </p:nvSpPr>
        <p:spPr>
          <a:xfrm rot="0">
            <a:off x="9731751" y="3396739"/>
            <a:ext cx="8115300" cy="1448710"/>
          </a:xfrm>
          <a:prstGeom prst="rect">
            <a:avLst/>
          </a:prstGeom>
        </p:spPr>
        <p:txBody>
          <a:bodyPr anchor="t" rtlCol="false" tIns="0" lIns="0" bIns="0" rIns="0">
            <a:spAutoFit/>
          </a:bodyPr>
          <a:lstStyle/>
          <a:p>
            <a:pPr>
              <a:lnSpc>
                <a:spcPts val="2886"/>
              </a:lnSpc>
              <a:spcBef>
                <a:spcPct val="0"/>
              </a:spcBef>
            </a:pPr>
            <a:r>
              <a:rPr lang="en-US" sz="2600">
                <a:solidFill>
                  <a:srgbClr val="F4F4F4"/>
                </a:solidFill>
                <a:latin typeface="DM Sans"/>
              </a:rPr>
              <a:t>In the plot, streets in Manhattan, Brooklyn, and Queens stand out with more than 600 housing listings for sale, indicating high activity and demand in these areas.</a:t>
            </a:r>
          </a:p>
        </p:txBody>
      </p:sp>
      <p:sp>
        <p:nvSpPr>
          <p:cNvPr name="TextBox 9" id="9"/>
          <p:cNvSpPr txBox="true"/>
          <p:nvPr/>
        </p:nvSpPr>
        <p:spPr>
          <a:xfrm rot="0">
            <a:off x="9731751" y="4926145"/>
            <a:ext cx="7227122" cy="1086819"/>
          </a:xfrm>
          <a:prstGeom prst="rect">
            <a:avLst/>
          </a:prstGeom>
        </p:spPr>
        <p:txBody>
          <a:bodyPr anchor="t" rtlCol="false" tIns="0" lIns="0" bIns="0" rIns="0">
            <a:spAutoFit/>
          </a:bodyPr>
          <a:lstStyle/>
          <a:p>
            <a:pPr>
              <a:lnSpc>
                <a:spcPts val="2886"/>
              </a:lnSpc>
              <a:spcBef>
                <a:spcPct val="0"/>
              </a:spcBef>
            </a:pPr>
            <a:r>
              <a:rPr lang="en-US" sz="2600">
                <a:solidFill>
                  <a:srgbClr val="F4F4F4"/>
                </a:solidFill>
                <a:latin typeface="DM Sans"/>
              </a:rPr>
              <a:t>Notably, streets in Forest Hills and New York have fewer housing listings, with counts ranging from less than 100 to more than 40.</a:t>
            </a:r>
          </a:p>
        </p:txBody>
      </p:sp>
      <p:sp>
        <p:nvSpPr>
          <p:cNvPr name="TextBox 10" id="10"/>
          <p:cNvSpPr txBox="true"/>
          <p:nvPr/>
        </p:nvSpPr>
        <p:spPr>
          <a:xfrm rot="0">
            <a:off x="9731751" y="6409673"/>
            <a:ext cx="7573060" cy="1448710"/>
          </a:xfrm>
          <a:prstGeom prst="rect">
            <a:avLst/>
          </a:prstGeom>
        </p:spPr>
        <p:txBody>
          <a:bodyPr anchor="t" rtlCol="false" tIns="0" lIns="0" bIns="0" rIns="0">
            <a:spAutoFit/>
          </a:bodyPr>
          <a:lstStyle/>
          <a:p>
            <a:pPr>
              <a:lnSpc>
                <a:spcPts val="2886"/>
              </a:lnSpc>
              <a:spcBef>
                <a:spcPct val="0"/>
              </a:spcBef>
            </a:pPr>
            <a:r>
              <a:rPr lang="en-US" sz="2600">
                <a:solidFill>
                  <a:srgbClr val="F4F4F4"/>
                </a:solidFill>
                <a:latin typeface="DM Sans"/>
              </a:rPr>
              <a:t>The concentration of listings in Manhattan, Brooklyn, and Queens suggests strong demand and market activity, likely due to factors such as location, amenities, and accessibility.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419663" y="446057"/>
            <a:ext cx="10356380" cy="1459523"/>
          </a:xfrm>
          <a:prstGeom prst="rect">
            <a:avLst/>
          </a:prstGeom>
        </p:spPr>
        <p:txBody>
          <a:bodyPr anchor="t" rtlCol="false" tIns="0" lIns="0" bIns="0" rIns="0">
            <a:spAutoFit/>
          </a:bodyPr>
          <a:lstStyle/>
          <a:p>
            <a:pPr algn="ctr">
              <a:lnSpc>
                <a:spcPts val="5771"/>
              </a:lnSpc>
              <a:spcBef>
                <a:spcPct val="0"/>
              </a:spcBef>
            </a:pPr>
            <a:r>
              <a:rPr lang="en-US" sz="5199">
                <a:solidFill>
                  <a:srgbClr val="000000"/>
                </a:solidFill>
                <a:latin typeface="Canva Sans Bold"/>
              </a:rPr>
              <a:t>Median Prices and Metrics by Locality</a:t>
            </a:r>
          </a:p>
        </p:txBody>
      </p:sp>
      <p:sp>
        <p:nvSpPr>
          <p:cNvPr name="Freeform 4" id="4"/>
          <p:cNvSpPr/>
          <p:nvPr/>
        </p:nvSpPr>
        <p:spPr>
          <a:xfrm flipH="false" flipV="false" rot="0">
            <a:off x="9837946" y="3377758"/>
            <a:ext cx="8142824" cy="6909242"/>
          </a:xfrm>
          <a:custGeom>
            <a:avLst/>
            <a:gdLst/>
            <a:ahLst/>
            <a:cxnLst/>
            <a:rect r="r" b="b" t="t" l="l"/>
            <a:pathLst>
              <a:path h="6909242" w="8142824">
                <a:moveTo>
                  <a:pt x="0" y="0"/>
                </a:moveTo>
                <a:lnTo>
                  <a:pt x="8142824" y="0"/>
                </a:lnTo>
                <a:lnTo>
                  <a:pt x="8142824" y="6909242"/>
                </a:lnTo>
                <a:lnTo>
                  <a:pt x="0" y="6909242"/>
                </a:lnTo>
                <a:lnTo>
                  <a:pt x="0" y="0"/>
                </a:lnTo>
                <a:close/>
              </a:path>
            </a:pathLst>
          </a:custGeom>
          <a:blipFill>
            <a:blip r:embed="rId3"/>
            <a:stretch>
              <a:fillRect l="0" t="0" r="0" b="0"/>
            </a:stretch>
          </a:blipFill>
        </p:spPr>
      </p:sp>
      <p:sp>
        <p:nvSpPr>
          <p:cNvPr name="Freeform 5" id="5"/>
          <p:cNvSpPr/>
          <p:nvPr/>
        </p:nvSpPr>
        <p:spPr>
          <a:xfrm flipH="false" flipV="false" rot="0">
            <a:off x="912117" y="1973324"/>
            <a:ext cx="7313500" cy="5430663"/>
          </a:xfrm>
          <a:custGeom>
            <a:avLst/>
            <a:gdLst/>
            <a:ahLst/>
            <a:cxnLst/>
            <a:rect r="r" b="b" t="t" l="l"/>
            <a:pathLst>
              <a:path h="5430663" w="7313500">
                <a:moveTo>
                  <a:pt x="0" y="0"/>
                </a:moveTo>
                <a:lnTo>
                  <a:pt x="7313500" y="0"/>
                </a:lnTo>
                <a:lnTo>
                  <a:pt x="7313500" y="5430662"/>
                </a:lnTo>
                <a:lnTo>
                  <a:pt x="0" y="5430662"/>
                </a:lnTo>
                <a:lnTo>
                  <a:pt x="0" y="0"/>
                </a:lnTo>
                <a:close/>
              </a:path>
            </a:pathLst>
          </a:custGeom>
          <a:blipFill>
            <a:blip r:embed="rId4"/>
            <a:stretch>
              <a:fillRect l="0" t="0" r="0" b="0"/>
            </a:stretch>
          </a:blipFill>
        </p:spPr>
      </p:sp>
      <p:sp>
        <p:nvSpPr>
          <p:cNvPr name="TextBox 6" id="6"/>
          <p:cNvSpPr txBox="true"/>
          <p:nvPr/>
        </p:nvSpPr>
        <p:spPr>
          <a:xfrm rot="0">
            <a:off x="10776043" y="2399055"/>
            <a:ext cx="7045050"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bar graph presents median prices and key metrics including number of bedrooms, bathrooms, and property square footage for various localities.</a:t>
            </a:r>
          </a:p>
        </p:txBody>
      </p:sp>
      <p:sp>
        <p:nvSpPr>
          <p:cNvPr name="TextBox 7" id="7"/>
          <p:cNvSpPr txBox="true"/>
          <p:nvPr/>
        </p:nvSpPr>
        <p:spPr>
          <a:xfrm rot="0">
            <a:off x="1083569" y="7946495"/>
            <a:ext cx="8328526" cy="1789488"/>
          </a:xfrm>
          <a:prstGeom prst="rect">
            <a:avLst/>
          </a:prstGeom>
        </p:spPr>
        <p:txBody>
          <a:bodyPr anchor="t" rtlCol="false" tIns="0" lIns="0" bIns="0" rIns="0">
            <a:spAutoFit/>
          </a:bodyPr>
          <a:lstStyle/>
          <a:p>
            <a:pPr>
              <a:lnSpc>
                <a:spcPts val="2332"/>
              </a:lnSpc>
              <a:spcBef>
                <a:spcPct val="0"/>
              </a:spcBef>
            </a:pPr>
            <a:r>
              <a:rPr lang="en-US" sz="2101">
                <a:solidFill>
                  <a:srgbClr val="000000"/>
                </a:solidFill>
                <a:latin typeface="DM Sans"/>
              </a:rPr>
              <a:t>New York City stands out with a median price of $899,000 for properties with 4 bedrooms, 2 bathrooms.</a:t>
            </a:r>
          </a:p>
          <a:p>
            <a:pPr>
              <a:lnSpc>
                <a:spcPts val="2332"/>
              </a:lnSpc>
              <a:spcBef>
                <a:spcPct val="0"/>
              </a:spcBef>
            </a:pPr>
          </a:p>
          <a:p>
            <a:pPr>
              <a:lnSpc>
                <a:spcPts val="2332"/>
              </a:lnSpc>
              <a:spcBef>
                <a:spcPct val="0"/>
              </a:spcBef>
            </a:pPr>
            <a:r>
              <a:rPr lang="en-US" sz="2101">
                <a:solidFill>
                  <a:srgbClr val="000000"/>
                </a:solidFill>
                <a:latin typeface="DM Sans"/>
              </a:rPr>
              <a:t>Other notable localities include Flatbush, Brooklyn, Queens, and The Bronx, each with their respective median prices and property characteristics.</a:t>
            </a:r>
          </a:p>
        </p:txBody>
      </p:sp>
      <p:grpSp>
        <p:nvGrpSpPr>
          <p:cNvPr name="Group 8" id="8"/>
          <p:cNvGrpSpPr/>
          <p:nvPr/>
        </p:nvGrpSpPr>
        <p:grpSpPr>
          <a:xfrm rot="-10800000">
            <a:off x="11216227" y="-4078094"/>
            <a:ext cx="9822161" cy="6226137"/>
            <a:chOff x="0" y="0"/>
            <a:chExt cx="8474859" cy="5372100"/>
          </a:xfrm>
        </p:grpSpPr>
        <p:sp>
          <p:nvSpPr>
            <p:cNvPr name="Freeform 9" id="9"/>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10" id="10"/>
          <p:cNvGrpSpPr/>
          <p:nvPr/>
        </p:nvGrpSpPr>
        <p:grpSpPr>
          <a:xfrm rot="0">
            <a:off x="10633110" y="-792884"/>
            <a:ext cx="2695438" cy="2334501"/>
            <a:chOff x="0" y="0"/>
            <a:chExt cx="6202680" cy="5372100"/>
          </a:xfrm>
        </p:grpSpPr>
        <p:sp>
          <p:nvSpPr>
            <p:cNvPr name="Freeform 11" id="11"/>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653380" y="293033"/>
            <a:ext cx="9664921" cy="1459523"/>
          </a:xfrm>
          <a:prstGeom prst="rect">
            <a:avLst/>
          </a:prstGeom>
        </p:spPr>
        <p:txBody>
          <a:bodyPr anchor="t" rtlCol="false" tIns="0" lIns="0" bIns="0" rIns="0">
            <a:spAutoFit/>
          </a:bodyPr>
          <a:lstStyle/>
          <a:p>
            <a:pPr algn="ctr">
              <a:lnSpc>
                <a:spcPts val="5771"/>
              </a:lnSpc>
              <a:spcBef>
                <a:spcPct val="0"/>
              </a:spcBef>
            </a:pPr>
            <a:r>
              <a:rPr lang="en-US" sz="5199">
                <a:solidFill>
                  <a:srgbClr val="000000"/>
                </a:solidFill>
                <a:latin typeface="Canva Sans Bold"/>
              </a:rPr>
              <a:t>B</a:t>
            </a:r>
            <a:r>
              <a:rPr lang="en-US" sz="5199">
                <a:solidFill>
                  <a:srgbClr val="000000"/>
                </a:solidFill>
                <a:latin typeface="Canva Sans Bold"/>
              </a:rPr>
              <a:t>y Locality and Price/Square Footage</a:t>
            </a:r>
          </a:p>
        </p:txBody>
      </p:sp>
      <p:sp>
        <p:nvSpPr>
          <p:cNvPr name="Freeform 4" id="4"/>
          <p:cNvSpPr/>
          <p:nvPr/>
        </p:nvSpPr>
        <p:spPr>
          <a:xfrm flipH="false" flipV="false" rot="0">
            <a:off x="8605854" y="2168728"/>
            <a:ext cx="9682146" cy="8310211"/>
          </a:xfrm>
          <a:custGeom>
            <a:avLst/>
            <a:gdLst/>
            <a:ahLst/>
            <a:cxnLst/>
            <a:rect r="r" b="b" t="t" l="l"/>
            <a:pathLst>
              <a:path h="8310211" w="9682146">
                <a:moveTo>
                  <a:pt x="0" y="0"/>
                </a:moveTo>
                <a:lnTo>
                  <a:pt x="9682146" y="0"/>
                </a:lnTo>
                <a:lnTo>
                  <a:pt x="9682146" y="8310210"/>
                </a:lnTo>
                <a:lnTo>
                  <a:pt x="0" y="8310210"/>
                </a:lnTo>
                <a:lnTo>
                  <a:pt x="0" y="0"/>
                </a:lnTo>
                <a:close/>
              </a:path>
            </a:pathLst>
          </a:custGeom>
          <a:blipFill>
            <a:blip r:embed="rId3"/>
            <a:stretch>
              <a:fillRect l="0" t="0" r="0" b="0"/>
            </a:stretch>
          </a:blipFill>
        </p:spPr>
      </p:sp>
      <p:sp>
        <p:nvSpPr>
          <p:cNvPr name="TextBox 5" id="5"/>
          <p:cNvSpPr txBox="true"/>
          <p:nvPr/>
        </p:nvSpPr>
        <p:spPr>
          <a:xfrm rot="0">
            <a:off x="345937" y="3514664"/>
            <a:ext cx="7746020"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Each bar represents a specific locality, with the X-axis denoting the locality name and the Y-axis representing the property square footage.</a:t>
            </a:r>
          </a:p>
        </p:txBody>
      </p:sp>
      <p:sp>
        <p:nvSpPr>
          <p:cNvPr name="TextBox 6" id="6"/>
          <p:cNvSpPr txBox="true"/>
          <p:nvPr/>
        </p:nvSpPr>
        <p:spPr>
          <a:xfrm rot="0">
            <a:off x="345937" y="4825584"/>
            <a:ext cx="7421924" cy="654882"/>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graph shows a higher property square footage for New York City, with an average of 2184 square feet.</a:t>
            </a:r>
          </a:p>
        </p:txBody>
      </p:sp>
      <p:sp>
        <p:nvSpPr>
          <p:cNvPr name="TextBox 7" id="7"/>
          <p:cNvSpPr txBox="true"/>
          <p:nvPr/>
        </p:nvSpPr>
        <p:spPr>
          <a:xfrm rot="0">
            <a:off x="345937" y="6023391"/>
            <a:ext cx="7746020" cy="130252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Stakeholders can use these insights to understand pricing trends, assess property values, and make informed decisions based on their preferences and budget constraints.</a:t>
            </a:r>
          </a:p>
        </p:txBody>
      </p:sp>
      <p:grpSp>
        <p:nvGrpSpPr>
          <p:cNvPr name="Group 8" id="8"/>
          <p:cNvGrpSpPr/>
          <p:nvPr/>
        </p:nvGrpSpPr>
        <p:grpSpPr>
          <a:xfrm rot="-10800000">
            <a:off x="-2653007" y="7640240"/>
            <a:ext cx="4985461" cy="431743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10800000">
            <a:off x="1696010" y="8943709"/>
            <a:ext cx="3480308" cy="3013963"/>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2" id="12"/>
          <p:cNvGrpSpPr/>
          <p:nvPr/>
        </p:nvGrpSpPr>
        <p:grpSpPr>
          <a:xfrm rot="-10800000">
            <a:off x="4056899" y="9258300"/>
            <a:ext cx="3378391" cy="2925703"/>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692276" y="3624706"/>
            <a:ext cx="11595724" cy="6544278"/>
          </a:xfrm>
          <a:custGeom>
            <a:avLst/>
            <a:gdLst/>
            <a:ahLst/>
            <a:cxnLst/>
            <a:rect r="r" b="b" t="t" l="l"/>
            <a:pathLst>
              <a:path h="6544278" w="11595724">
                <a:moveTo>
                  <a:pt x="0" y="0"/>
                </a:moveTo>
                <a:lnTo>
                  <a:pt x="11595724" y="0"/>
                </a:lnTo>
                <a:lnTo>
                  <a:pt x="11595724" y="6544278"/>
                </a:lnTo>
                <a:lnTo>
                  <a:pt x="0" y="6544278"/>
                </a:lnTo>
                <a:lnTo>
                  <a:pt x="0" y="0"/>
                </a:lnTo>
                <a:close/>
              </a:path>
            </a:pathLst>
          </a:custGeom>
          <a:blipFill>
            <a:blip r:embed="rId3"/>
            <a:stretch>
              <a:fillRect l="0" t="0" r="0" b="0"/>
            </a:stretch>
          </a:blipFill>
        </p:spPr>
      </p:sp>
      <p:sp>
        <p:nvSpPr>
          <p:cNvPr name="TextBox 4" id="4"/>
          <p:cNvSpPr txBox="true"/>
          <p:nvPr/>
        </p:nvSpPr>
        <p:spPr>
          <a:xfrm rot="0">
            <a:off x="653380" y="293033"/>
            <a:ext cx="9664921" cy="1459523"/>
          </a:xfrm>
          <a:prstGeom prst="rect">
            <a:avLst/>
          </a:prstGeom>
        </p:spPr>
        <p:txBody>
          <a:bodyPr anchor="t" rtlCol="false" tIns="0" lIns="0" bIns="0" rIns="0">
            <a:spAutoFit/>
          </a:bodyPr>
          <a:lstStyle/>
          <a:p>
            <a:pPr algn="ctr">
              <a:lnSpc>
                <a:spcPts val="5771"/>
              </a:lnSpc>
              <a:spcBef>
                <a:spcPct val="0"/>
              </a:spcBef>
            </a:pPr>
            <a:r>
              <a:rPr lang="en-US" sz="5199">
                <a:solidFill>
                  <a:srgbClr val="000000"/>
                </a:solidFill>
                <a:latin typeface="Canva Sans Bold"/>
              </a:rPr>
              <a:t>B</a:t>
            </a:r>
            <a:r>
              <a:rPr lang="en-US" sz="5199">
                <a:solidFill>
                  <a:srgbClr val="000000"/>
                </a:solidFill>
                <a:latin typeface="Canva Sans Bold"/>
              </a:rPr>
              <a:t>y Locality and Number of Beds</a:t>
            </a:r>
          </a:p>
        </p:txBody>
      </p:sp>
      <p:sp>
        <p:nvSpPr>
          <p:cNvPr name="TextBox 5" id="5"/>
          <p:cNvSpPr txBox="true"/>
          <p:nvPr/>
        </p:nvSpPr>
        <p:spPr>
          <a:xfrm rot="0">
            <a:off x="345937" y="4596596"/>
            <a:ext cx="5870677" cy="130252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Each bar represents a specific locality, with the X-axis denoting the locality name and the Y-axis representing the number of beds</a:t>
            </a:r>
          </a:p>
        </p:txBody>
      </p:sp>
      <p:sp>
        <p:nvSpPr>
          <p:cNvPr name="TextBox 6" id="6"/>
          <p:cNvSpPr txBox="true"/>
          <p:nvPr/>
        </p:nvSpPr>
        <p:spPr>
          <a:xfrm rot="0">
            <a:off x="345937" y="6680504"/>
            <a:ext cx="6346339"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graph shows a higher number of beds for New York City, with an average of 4 beds per property.</a:t>
            </a:r>
          </a:p>
        </p:txBody>
      </p:sp>
      <p:grpSp>
        <p:nvGrpSpPr>
          <p:cNvPr name="Group 7" id="7"/>
          <p:cNvGrpSpPr/>
          <p:nvPr/>
        </p:nvGrpSpPr>
        <p:grpSpPr>
          <a:xfrm rot="-10800000">
            <a:off x="10542559" y="-4150923"/>
            <a:ext cx="9822161" cy="6226137"/>
            <a:chOff x="0" y="0"/>
            <a:chExt cx="8474859" cy="5372100"/>
          </a:xfrm>
        </p:grpSpPr>
        <p:sp>
          <p:nvSpPr>
            <p:cNvPr name="Freeform 8" id="8"/>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9" id="9"/>
          <p:cNvGrpSpPr/>
          <p:nvPr/>
        </p:nvGrpSpPr>
        <p:grpSpPr>
          <a:xfrm rot="0">
            <a:off x="9959443" y="-865713"/>
            <a:ext cx="2695438" cy="2334501"/>
            <a:chOff x="0" y="0"/>
            <a:chExt cx="6202680" cy="5372100"/>
          </a:xfrm>
        </p:grpSpPr>
        <p:sp>
          <p:nvSpPr>
            <p:cNvPr name="Freeform 10" id="10"/>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Agenda</a:t>
            </a:r>
          </a:p>
        </p:txBody>
      </p:sp>
      <p:sp>
        <p:nvSpPr>
          <p:cNvPr name="TextBox 7" id="7"/>
          <p:cNvSpPr txBox="true"/>
          <p:nvPr/>
        </p:nvSpPr>
        <p:spPr>
          <a:xfrm rot="0">
            <a:off x="9260668" y="3024335"/>
            <a:ext cx="9281538" cy="1130190"/>
          </a:xfrm>
          <a:prstGeom prst="rect">
            <a:avLst/>
          </a:prstGeom>
        </p:spPr>
        <p:txBody>
          <a:bodyPr anchor="t" rtlCol="false" tIns="0" lIns="0" bIns="0" rIns="0">
            <a:spAutoFit/>
          </a:bodyPr>
          <a:lstStyle/>
          <a:p>
            <a:pPr>
              <a:lnSpc>
                <a:spcPts val="10179"/>
              </a:lnSpc>
            </a:pPr>
            <a:r>
              <a:rPr lang="en-US" sz="4524" spc="443">
                <a:solidFill>
                  <a:srgbClr val="F4F4F4"/>
                </a:solidFill>
                <a:latin typeface="Open Sauce Bold"/>
              </a:rPr>
              <a:t>Overview</a:t>
            </a:r>
          </a:p>
        </p:txBody>
      </p:sp>
      <p:sp>
        <p:nvSpPr>
          <p:cNvPr name="TextBox 8" id="8"/>
          <p:cNvSpPr txBox="true"/>
          <p:nvPr/>
        </p:nvSpPr>
        <p:spPr>
          <a:xfrm rot="0">
            <a:off x="9347151" y="2165730"/>
            <a:ext cx="9740166" cy="1130190"/>
          </a:xfrm>
          <a:prstGeom prst="rect">
            <a:avLst/>
          </a:prstGeom>
        </p:spPr>
        <p:txBody>
          <a:bodyPr anchor="t" rtlCol="false" tIns="0" lIns="0" bIns="0" rIns="0">
            <a:spAutoFit/>
          </a:bodyPr>
          <a:lstStyle/>
          <a:p>
            <a:pPr>
              <a:lnSpc>
                <a:spcPts val="10179"/>
              </a:lnSpc>
            </a:pPr>
            <a:r>
              <a:rPr lang="en-US" sz="4524" spc="443">
                <a:solidFill>
                  <a:srgbClr val="F4F4F4"/>
                </a:solidFill>
                <a:latin typeface="Open Sauce Bold"/>
              </a:rPr>
              <a:t>Our Team</a:t>
            </a:r>
          </a:p>
        </p:txBody>
      </p:sp>
      <p:sp>
        <p:nvSpPr>
          <p:cNvPr name="TextBox 9" id="9"/>
          <p:cNvSpPr txBox="true"/>
          <p:nvPr/>
        </p:nvSpPr>
        <p:spPr>
          <a:xfrm rot="0">
            <a:off x="9260668" y="3882940"/>
            <a:ext cx="9281538" cy="1130190"/>
          </a:xfrm>
          <a:prstGeom prst="rect">
            <a:avLst/>
          </a:prstGeom>
        </p:spPr>
        <p:txBody>
          <a:bodyPr anchor="t" rtlCol="false" tIns="0" lIns="0" bIns="0" rIns="0">
            <a:spAutoFit/>
          </a:bodyPr>
          <a:lstStyle/>
          <a:p>
            <a:pPr algn="l" marL="0" indent="0" lvl="0">
              <a:lnSpc>
                <a:spcPts val="10179"/>
              </a:lnSpc>
            </a:pPr>
            <a:r>
              <a:rPr lang="en-US" sz="4524" spc="443">
                <a:solidFill>
                  <a:srgbClr val="F4F4F4"/>
                </a:solidFill>
                <a:latin typeface="Open Sauce Bold"/>
              </a:rPr>
              <a:t>Description of Dataset</a:t>
            </a:r>
          </a:p>
        </p:txBody>
      </p:sp>
      <p:sp>
        <p:nvSpPr>
          <p:cNvPr name="TextBox 10" id="10"/>
          <p:cNvSpPr txBox="true"/>
          <p:nvPr/>
        </p:nvSpPr>
        <p:spPr>
          <a:xfrm rot="0">
            <a:off x="9260668" y="4677157"/>
            <a:ext cx="9740166" cy="1130190"/>
          </a:xfrm>
          <a:prstGeom prst="rect">
            <a:avLst/>
          </a:prstGeom>
        </p:spPr>
        <p:txBody>
          <a:bodyPr anchor="t" rtlCol="false" tIns="0" lIns="0" bIns="0" rIns="0">
            <a:spAutoFit/>
          </a:bodyPr>
          <a:lstStyle/>
          <a:p>
            <a:pPr algn="l" marL="0" indent="0" lvl="0">
              <a:lnSpc>
                <a:spcPts val="10179"/>
              </a:lnSpc>
            </a:pPr>
            <a:r>
              <a:rPr lang="en-US" sz="4524" spc="443">
                <a:solidFill>
                  <a:srgbClr val="F4F4F4"/>
                </a:solidFill>
                <a:latin typeface="Open Sauce Bold"/>
              </a:rPr>
              <a:t>Descriptive Data Analysis</a:t>
            </a:r>
          </a:p>
        </p:txBody>
      </p:sp>
      <p:sp>
        <p:nvSpPr>
          <p:cNvPr name="TextBox 11" id="11"/>
          <p:cNvSpPr txBox="true"/>
          <p:nvPr/>
        </p:nvSpPr>
        <p:spPr>
          <a:xfrm rot="0">
            <a:off x="9260668" y="5478002"/>
            <a:ext cx="9740166" cy="1130190"/>
          </a:xfrm>
          <a:prstGeom prst="rect">
            <a:avLst/>
          </a:prstGeom>
        </p:spPr>
        <p:txBody>
          <a:bodyPr anchor="t" rtlCol="false" tIns="0" lIns="0" bIns="0" rIns="0">
            <a:spAutoFit/>
          </a:bodyPr>
          <a:lstStyle/>
          <a:p>
            <a:pPr algn="l" marL="0" indent="0" lvl="0">
              <a:lnSpc>
                <a:spcPts val="10179"/>
              </a:lnSpc>
            </a:pPr>
            <a:r>
              <a:rPr lang="en-US" sz="4524" spc="443">
                <a:solidFill>
                  <a:srgbClr val="F4F4F4"/>
                </a:solidFill>
                <a:latin typeface="Open Sauce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845542" y="-3978781"/>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464276" y="234863"/>
            <a:ext cx="7757989" cy="2962187"/>
          </a:xfrm>
          <a:prstGeom prst="rect">
            <a:avLst/>
          </a:prstGeom>
        </p:spPr>
        <p:txBody>
          <a:bodyPr anchor="t" rtlCol="false" tIns="0" lIns="0" bIns="0" rIns="0">
            <a:spAutoFit/>
          </a:bodyPr>
          <a:lstStyle/>
          <a:p>
            <a:pPr>
              <a:lnSpc>
                <a:spcPts val="7800"/>
              </a:lnSpc>
            </a:pPr>
            <a:r>
              <a:rPr lang="en-US" sz="6000" spc="-60">
                <a:solidFill>
                  <a:srgbClr val="000000"/>
                </a:solidFill>
                <a:latin typeface="Fira Sans Medium"/>
              </a:rPr>
              <a:t>Sold based on low prices but more area</a:t>
            </a:r>
          </a:p>
          <a:p>
            <a:pPr marL="0" indent="0" lvl="0">
              <a:lnSpc>
                <a:spcPts val="7800"/>
              </a:lnSpc>
              <a:spcBef>
                <a:spcPct val="0"/>
              </a:spcBef>
            </a:pPr>
          </a:p>
        </p:txBody>
      </p:sp>
      <p:sp>
        <p:nvSpPr>
          <p:cNvPr name="TextBox 7" id="7"/>
          <p:cNvSpPr txBox="true"/>
          <p:nvPr/>
        </p:nvSpPr>
        <p:spPr>
          <a:xfrm rot="0">
            <a:off x="464276" y="2904565"/>
            <a:ext cx="7298860" cy="5556616"/>
          </a:xfrm>
          <a:prstGeom prst="rect">
            <a:avLst/>
          </a:prstGeom>
        </p:spPr>
        <p:txBody>
          <a:bodyPr anchor="t" rtlCol="false" tIns="0" lIns="0" bIns="0" rIns="0">
            <a:spAutoFit/>
          </a:bodyPr>
          <a:lstStyle/>
          <a:p>
            <a:pPr>
              <a:lnSpc>
                <a:spcPts val="3439"/>
              </a:lnSpc>
              <a:spcBef>
                <a:spcPct val="0"/>
              </a:spcBef>
            </a:pPr>
            <a:r>
              <a:rPr lang="en-US" sz="2645">
                <a:solidFill>
                  <a:srgbClr val="F4F4F4"/>
                </a:solidFill>
                <a:latin typeface="Open Sauce"/>
              </a:rPr>
              <a:t>Queens: A prominent locality in our dataset, boasting approximately 1600 property counts.</a:t>
            </a:r>
          </a:p>
          <a:p>
            <a:pPr>
              <a:lnSpc>
                <a:spcPts val="3439"/>
              </a:lnSpc>
              <a:spcBef>
                <a:spcPct val="0"/>
              </a:spcBef>
            </a:pPr>
          </a:p>
          <a:p>
            <a:pPr>
              <a:lnSpc>
                <a:spcPts val="3439"/>
              </a:lnSpc>
              <a:spcBef>
                <a:spcPct val="0"/>
              </a:spcBef>
            </a:pPr>
            <a:r>
              <a:rPr lang="en-US" sz="2645">
                <a:solidFill>
                  <a:srgbClr val="F4F4F4"/>
                </a:solidFill>
                <a:latin typeface="Open Sauce"/>
              </a:rPr>
              <a:t>Queens County: Surpassing Queens, Queens County exhibits around 2200 property counts, indicating a substantial presence in the real estate market.</a:t>
            </a:r>
          </a:p>
          <a:p>
            <a:pPr>
              <a:lnSpc>
                <a:spcPts val="3439"/>
              </a:lnSpc>
              <a:spcBef>
                <a:spcPct val="0"/>
              </a:spcBef>
            </a:pPr>
          </a:p>
          <a:p>
            <a:pPr>
              <a:lnSpc>
                <a:spcPts val="3439"/>
              </a:lnSpc>
              <a:spcBef>
                <a:spcPct val="0"/>
              </a:spcBef>
            </a:pPr>
            <a:r>
              <a:rPr lang="en-US" sz="2645">
                <a:solidFill>
                  <a:srgbClr val="F4F4F4"/>
                </a:solidFill>
                <a:latin typeface="Open Sauce"/>
              </a:rPr>
              <a:t>Bronx: With nearly 1500 property counts, Bronx emerges as another significant locality in our analysis, showcasing its relevance in the real estate landscape.</a:t>
            </a:r>
          </a:p>
        </p:txBody>
      </p:sp>
      <p:sp>
        <p:nvSpPr>
          <p:cNvPr name="Freeform 8" id="8"/>
          <p:cNvSpPr/>
          <p:nvPr/>
        </p:nvSpPr>
        <p:spPr>
          <a:xfrm flipH="false" flipV="false" rot="0">
            <a:off x="7914735" y="2504534"/>
            <a:ext cx="10089223" cy="5816086"/>
          </a:xfrm>
          <a:custGeom>
            <a:avLst/>
            <a:gdLst/>
            <a:ahLst/>
            <a:cxnLst/>
            <a:rect r="r" b="b" t="t" l="l"/>
            <a:pathLst>
              <a:path h="5816086" w="10089223">
                <a:moveTo>
                  <a:pt x="0" y="0"/>
                </a:moveTo>
                <a:lnTo>
                  <a:pt x="10089223" y="0"/>
                </a:lnTo>
                <a:lnTo>
                  <a:pt x="10089223" y="5816086"/>
                </a:lnTo>
                <a:lnTo>
                  <a:pt x="0" y="5816086"/>
                </a:lnTo>
                <a:lnTo>
                  <a:pt x="0" y="0"/>
                </a:lnTo>
                <a:close/>
              </a:path>
            </a:pathLst>
          </a:custGeom>
          <a:blipFill>
            <a:blip r:embed="rId2"/>
            <a:stretch>
              <a:fillRect l="0" t="0" r="0" b="0"/>
            </a:stretch>
          </a:blipFill>
        </p:spPr>
      </p:sp>
      <p:sp>
        <p:nvSpPr>
          <p:cNvPr name="TextBox 9" id="9"/>
          <p:cNvSpPr txBox="true"/>
          <p:nvPr/>
        </p:nvSpPr>
        <p:spPr>
          <a:xfrm rot="0">
            <a:off x="1019604" y="9005151"/>
            <a:ext cx="16893317" cy="1169538"/>
          </a:xfrm>
          <a:prstGeom prst="rect">
            <a:avLst/>
          </a:prstGeom>
        </p:spPr>
        <p:txBody>
          <a:bodyPr anchor="t" rtlCol="false" tIns="0" lIns="0" bIns="0" rIns="0">
            <a:spAutoFit/>
          </a:bodyPr>
          <a:lstStyle/>
          <a:p>
            <a:pPr algn="ctr">
              <a:lnSpc>
                <a:spcPts val="3119"/>
              </a:lnSpc>
              <a:spcBef>
                <a:spcPct val="0"/>
              </a:spcBef>
            </a:pPr>
            <a:r>
              <a:rPr lang="en-US" sz="2399">
                <a:solidFill>
                  <a:srgbClr val="F4F4F4"/>
                </a:solidFill>
                <a:latin typeface="Open Sauce"/>
              </a:rPr>
              <a:t>These numbers underscore the varying levels of property activity across different localities, providing valuable insights into the distribution and popularity of properties that have lower price, more property area, more bathrooms and bedrooms.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845542" y="-3978781"/>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464276" y="234863"/>
            <a:ext cx="7757989" cy="2962187"/>
          </a:xfrm>
          <a:prstGeom prst="rect">
            <a:avLst/>
          </a:prstGeom>
        </p:spPr>
        <p:txBody>
          <a:bodyPr anchor="t" rtlCol="false" tIns="0" lIns="0" bIns="0" rIns="0">
            <a:spAutoFit/>
          </a:bodyPr>
          <a:lstStyle/>
          <a:p>
            <a:pPr>
              <a:lnSpc>
                <a:spcPts val="7800"/>
              </a:lnSpc>
            </a:pPr>
            <a:r>
              <a:rPr lang="en-US" sz="6000" spc="-60">
                <a:solidFill>
                  <a:srgbClr val="000000"/>
                </a:solidFill>
                <a:latin typeface="Fira Sans Medium"/>
              </a:rPr>
              <a:t>Unsold based on high price and small area</a:t>
            </a:r>
          </a:p>
          <a:p>
            <a:pPr marL="0" indent="0" lvl="0">
              <a:lnSpc>
                <a:spcPts val="7800"/>
              </a:lnSpc>
              <a:spcBef>
                <a:spcPct val="0"/>
              </a:spcBef>
            </a:pPr>
          </a:p>
        </p:txBody>
      </p:sp>
      <p:sp>
        <p:nvSpPr>
          <p:cNvPr name="Freeform 7" id="7"/>
          <p:cNvSpPr/>
          <p:nvPr/>
        </p:nvSpPr>
        <p:spPr>
          <a:xfrm flipH="false" flipV="false" rot="0">
            <a:off x="344233" y="3197050"/>
            <a:ext cx="11178604" cy="6356953"/>
          </a:xfrm>
          <a:custGeom>
            <a:avLst/>
            <a:gdLst/>
            <a:ahLst/>
            <a:cxnLst/>
            <a:rect r="r" b="b" t="t" l="l"/>
            <a:pathLst>
              <a:path h="6356953" w="11178604">
                <a:moveTo>
                  <a:pt x="0" y="0"/>
                </a:moveTo>
                <a:lnTo>
                  <a:pt x="11178604" y="0"/>
                </a:lnTo>
                <a:lnTo>
                  <a:pt x="11178604" y="6356953"/>
                </a:lnTo>
                <a:lnTo>
                  <a:pt x="0" y="6356953"/>
                </a:lnTo>
                <a:lnTo>
                  <a:pt x="0" y="0"/>
                </a:lnTo>
                <a:close/>
              </a:path>
            </a:pathLst>
          </a:custGeom>
          <a:blipFill>
            <a:blip r:embed="rId2"/>
            <a:stretch>
              <a:fillRect l="0" t="0" r="0" b="0"/>
            </a:stretch>
          </a:blipFill>
        </p:spPr>
      </p:sp>
      <p:sp>
        <p:nvSpPr>
          <p:cNvPr name="TextBox 8" id="8"/>
          <p:cNvSpPr txBox="true"/>
          <p:nvPr/>
        </p:nvSpPr>
        <p:spPr>
          <a:xfrm rot="0">
            <a:off x="11772797" y="4870087"/>
            <a:ext cx="6151058" cy="3842994"/>
          </a:xfrm>
          <a:prstGeom prst="rect">
            <a:avLst/>
          </a:prstGeom>
        </p:spPr>
        <p:txBody>
          <a:bodyPr anchor="t" rtlCol="false" tIns="0" lIns="0" bIns="0" rIns="0">
            <a:spAutoFit/>
          </a:bodyPr>
          <a:lstStyle/>
          <a:p>
            <a:pPr>
              <a:lnSpc>
                <a:spcPts val="3379"/>
              </a:lnSpc>
            </a:pPr>
            <a:r>
              <a:rPr lang="en-US" sz="2599">
                <a:solidFill>
                  <a:srgbClr val="F4F4F4"/>
                </a:solidFill>
                <a:latin typeface="Open Sauce"/>
              </a:rPr>
              <a:t>Flatbush has the most number of unsold poperty with a count of 1000+ followed by Brooklyn with a count of 700. </a:t>
            </a:r>
          </a:p>
          <a:p>
            <a:pPr>
              <a:lnSpc>
                <a:spcPts val="3379"/>
              </a:lnSpc>
            </a:pPr>
          </a:p>
          <a:p>
            <a:pPr>
              <a:lnSpc>
                <a:spcPts val="3379"/>
              </a:lnSpc>
              <a:spcBef>
                <a:spcPct val="0"/>
              </a:spcBef>
            </a:pPr>
            <a:r>
              <a:rPr lang="en-US" sz="2599">
                <a:solidFill>
                  <a:srgbClr val="F4F4F4"/>
                </a:solidFill>
                <a:latin typeface="Open Sauce"/>
              </a:rPr>
              <a:t>This shows that a lot of realty in Flatbush and Brooklyn has  high prices as compred to the property size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623388" y="3112655"/>
            <a:ext cx="12404537" cy="7011260"/>
          </a:xfrm>
          <a:custGeom>
            <a:avLst/>
            <a:gdLst/>
            <a:ahLst/>
            <a:cxnLst/>
            <a:rect r="r" b="b" t="t" l="l"/>
            <a:pathLst>
              <a:path h="7011260" w="12404537">
                <a:moveTo>
                  <a:pt x="0" y="0"/>
                </a:moveTo>
                <a:lnTo>
                  <a:pt x="12404537" y="0"/>
                </a:lnTo>
                <a:lnTo>
                  <a:pt x="12404537" y="7011260"/>
                </a:lnTo>
                <a:lnTo>
                  <a:pt x="0" y="7011260"/>
                </a:lnTo>
                <a:lnTo>
                  <a:pt x="0" y="0"/>
                </a:lnTo>
                <a:close/>
              </a:path>
            </a:pathLst>
          </a:custGeom>
          <a:blipFill>
            <a:blip r:embed="rId3"/>
            <a:stretch>
              <a:fillRect l="0" t="0" r="0" b="0"/>
            </a:stretch>
          </a:blipFill>
        </p:spPr>
      </p:sp>
      <p:sp>
        <p:nvSpPr>
          <p:cNvPr name="TextBox 4" id="4"/>
          <p:cNvSpPr txBox="true"/>
          <p:nvPr/>
        </p:nvSpPr>
        <p:spPr>
          <a:xfrm rot="0">
            <a:off x="653380" y="293033"/>
            <a:ext cx="9664921" cy="735667"/>
          </a:xfrm>
          <a:prstGeom prst="rect">
            <a:avLst/>
          </a:prstGeom>
        </p:spPr>
        <p:txBody>
          <a:bodyPr anchor="t" rtlCol="false" tIns="0" lIns="0" bIns="0" rIns="0">
            <a:spAutoFit/>
          </a:bodyPr>
          <a:lstStyle/>
          <a:p>
            <a:pPr algn="ctr">
              <a:lnSpc>
                <a:spcPts val="5771"/>
              </a:lnSpc>
              <a:spcBef>
                <a:spcPct val="0"/>
              </a:spcBef>
            </a:pPr>
            <a:r>
              <a:rPr lang="en-US" sz="5199">
                <a:solidFill>
                  <a:srgbClr val="000000"/>
                </a:solidFill>
                <a:latin typeface="Canva Sans Bold"/>
              </a:rPr>
              <a:t>Overall Unsold Properties</a:t>
            </a:r>
          </a:p>
        </p:txBody>
      </p:sp>
      <p:sp>
        <p:nvSpPr>
          <p:cNvPr name="TextBox 5" id="5"/>
          <p:cNvSpPr txBox="true"/>
          <p:nvPr/>
        </p:nvSpPr>
        <p:spPr>
          <a:xfrm rot="0">
            <a:off x="554666" y="4342078"/>
            <a:ext cx="4931175" cy="2524349"/>
          </a:xfrm>
          <a:prstGeom prst="rect">
            <a:avLst/>
          </a:prstGeom>
        </p:spPr>
        <p:txBody>
          <a:bodyPr anchor="t" rtlCol="false" tIns="0" lIns="0" bIns="0" rIns="0">
            <a:spAutoFit/>
          </a:bodyPr>
          <a:lstStyle/>
          <a:p>
            <a:pPr algn="just">
              <a:lnSpc>
                <a:spcPts val="2859"/>
              </a:lnSpc>
            </a:pPr>
            <a:r>
              <a:rPr lang="en-US" sz="2199">
                <a:solidFill>
                  <a:srgbClr val="000000"/>
                </a:solidFill>
                <a:latin typeface="Open Sauce"/>
              </a:rPr>
              <a:t>The following graph shows the area and the count of properties unsold.</a:t>
            </a:r>
          </a:p>
          <a:p>
            <a:pPr algn="just">
              <a:lnSpc>
                <a:spcPts val="2859"/>
              </a:lnSpc>
            </a:pPr>
          </a:p>
          <a:p>
            <a:pPr algn="just">
              <a:lnSpc>
                <a:spcPts val="2859"/>
              </a:lnSpc>
              <a:spcBef>
                <a:spcPct val="0"/>
              </a:spcBef>
            </a:pPr>
            <a:r>
              <a:rPr lang="en-US" sz="2199">
                <a:solidFill>
                  <a:srgbClr val="000000"/>
                </a:solidFill>
                <a:latin typeface="Open Sauce"/>
              </a:rPr>
              <a:t>Various factors that affected the sale of the property in these localities were high prices, low area and less number of baths and beds</a:t>
            </a:r>
          </a:p>
        </p:txBody>
      </p:sp>
      <p:grpSp>
        <p:nvGrpSpPr>
          <p:cNvPr name="Group 6" id="6"/>
          <p:cNvGrpSpPr/>
          <p:nvPr/>
        </p:nvGrpSpPr>
        <p:grpSpPr>
          <a:xfrm rot="-10800000">
            <a:off x="-3369100" y="6618285"/>
            <a:ext cx="4985461" cy="431743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10800000">
            <a:off x="998123" y="9302689"/>
            <a:ext cx="3480308" cy="301396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0" id="10"/>
          <p:cNvGrpSpPr/>
          <p:nvPr/>
        </p:nvGrpSpPr>
        <p:grpSpPr>
          <a:xfrm rot="-10800000">
            <a:off x="-1762030" y="9629350"/>
            <a:ext cx="3378391" cy="2925703"/>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2" id="12"/>
          <p:cNvGrpSpPr/>
          <p:nvPr/>
        </p:nvGrpSpPr>
        <p:grpSpPr>
          <a:xfrm rot="-10800000">
            <a:off x="10542559" y="-4150923"/>
            <a:ext cx="9822161" cy="6226137"/>
            <a:chOff x="0" y="0"/>
            <a:chExt cx="8474859" cy="5372100"/>
          </a:xfrm>
        </p:grpSpPr>
        <p:sp>
          <p:nvSpPr>
            <p:cNvPr name="Freeform 13" id="1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14" id="14"/>
          <p:cNvGrpSpPr/>
          <p:nvPr/>
        </p:nvGrpSpPr>
        <p:grpSpPr>
          <a:xfrm rot="0">
            <a:off x="9959443" y="-865713"/>
            <a:ext cx="2695438" cy="2334501"/>
            <a:chOff x="0" y="0"/>
            <a:chExt cx="6202680" cy="5372100"/>
          </a:xfrm>
        </p:grpSpPr>
        <p:sp>
          <p:nvSpPr>
            <p:cNvPr name="Freeform 15" id="1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2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463664" y="-1371810"/>
            <a:ext cx="5276948" cy="456986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4" id="4"/>
          <p:cNvSpPr txBox="true"/>
          <p:nvPr/>
        </p:nvSpPr>
        <p:spPr>
          <a:xfrm rot="0">
            <a:off x="505135" y="2702586"/>
            <a:ext cx="16410855" cy="6555714"/>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We used descriptive data analysis to identify outliers, analyze price distributions, and investigate relationships between property features and prices. </a:t>
            </a:r>
          </a:p>
          <a:p>
            <a:pPr>
              <a:lnSpc>
                <a:spcPts val="3499"/>
              </a:lnSpc>
            </a:pPr>
          </a:p>
          <a:p>
            <a:pPr marL="539749" indent="-269875" lvl="1">
              <a:lnSpc>
                <a:spcPts val="3499"/>
              </a:lnSpc>
              <a:buFont typeface="Arial"/>
              <a:buChar char="•"/>
            </a:pPr>
            <a:r>
              <a:rPr lang="en-US" sz="2499">
                <a:solidFill>
                  <a:srgbClr val="000000"/>
                </a:solidFill>
                <a:latin typeface="Fira Sans Light"/>
              </a:rPr>
              <a:t>We investigated the impact of characteristics such as number of bedrooms, bathrooms, and property square footage on house prices, providing useful information to stakeholders.</a:t>
            </a:r>
          </a:p>
          <a:p>
            <a:pPr>
              <a:lnSpc>
                <a:spcPts val="3499"/>
              </a:lnSpc>
            </a:pPr>
          </a:p>
          <a:p>
            <a:pPr marL="539749" indent="-269875" lvl="1">
              <a:lnSpc>
                <a:spcPts val="3499"/>
              </a:lnSpc>
              <a:buFont typeface="Arial"/>
              <a:buChar char="•"/>
            </a:pPr>
            <a:r>
              <a:rPr lang="en-US" sz="2499">
                <a:solidFill>
                  <a:srgbClr val="000000"/>
                </a:solidFill>
                <a:latin typeface="Fira Sans Light"/>
              </a:rPr>
              <a:t>Locality insights provided clarity to the distribution of housing listings throughout neighborhoods, providing valuable information to consumers, sellers, and investors. </a:t>
            </a:r>
          </a:p>
          <a:p>
            <a:pPr>
              <a:lnSpc>
                <a:spcPts val="3499"/>
              </a:lnSpc>
            </a:pPr>
          </a:p>
          <a:p>
            <a:pPr marL="539749" indent="-269875" lvl="1">
              <a:lnSpc>
                <a:spcPts val="3499"/>
              </a:lnSpc>
              <a:buFont typeface="Arial"/>
              <a:buChar char="•"/>
            </a:pPr>
            <a:r>
              <a:rPr lang="en-US" sz="2499">
                <a:solidFill>
                  <a:srgbClr val="000000"/>
                </a:solidFill>
                <a:latin typeface="Fira Sans Light"/>
              </a:rPr>
              <a:t>The median prices and metrics by locality provided a thorough picture of pricing trends and property attributes in NYC's diversified real estate market. </a:t>
            </a:r>
          </a:p>
          <a:p>
            <a:pPr>
              <a:lnSpc>
                <a:spcPts val="3499"/>
              </a:lnSpc>
            </a:pPr>
          </a:p>
          <a:p>
            <a:pPr marL="539749" indent="-269875" lvl="1">
              <a:lnSpc>
                <a:spcPts val="3499"/>
              </a:lnSpc>
              <a:buFont typeface="Arial"/>
              <a:buChar char="•"/>
            </a:pPr>
            <a:r>
              <a:rPr lang="en-US" sz="2499">
                <a:solidFill>
                  <a:srgbClr val="000000"/>
                </a:solidFill>
                <a:latin typeface="Fira Sans Light"/>
              </a:rPr>
              <a:t>Graphs by locale and price/square footage depicted variances in property square footage and pricing across different areas, assisting players in understanding market dynamics.</a:t>
            </a:r>
          </a:p>
          <a:p>
            <a:pPr>
              <a:lnSpc>
                <a:spcPts val="3499"/>
              </a:lnSpc>
            </a:pPr>
          </a:p>
        </p:txBody>
      </p:sp>
      <p:sp>
        <p:nvSpPr>
          <p:cNvPr name="TextBox 5" id="5"/>
          <p:cNvSpPr txBox="true"/>
          <p:nvPr/>
        </p:nvSpPr>
        <p:spPr>
          <a:xfrm rot="0">
            <a:off x="1028700" y="989049"/>
            <a:ext cx="5531827" cy="1285802"/>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Conclusion</a:t>
            </a:r>
          </a:p>
        </p:txBody>
      </p:sp>
      <p:grpSp>
        <p:nvGrpSpPr>
          <p:cNvPr name="Group 6" id="6"/>
          <p:cNvGrpSpPr/>
          <p:nvPr/>
        </p:nvGrpSpPr>
        <p:grpSpPr>
          <a:xfrm rot="-10800000">
            <a:off x="-1438485" y="9026257"/>
            <a:ext cx="7388722" cy="6398668"/>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2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463664" y="-1371810"/>
            <a:ext cx="5276948" cy="456986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4" id="4"/>
          <p:cNvSpPr txBox="true"/>
          <p:nvPr/>
        </p:nvSpPr>
        <p:spPr>
          <a:xfrm rot="0">
            <a:off x="1028700" y="989049"/>
            <a:ext cx="5531827" cy="1285802"/>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Conclusion</a:t>
            </a:r>
          </a:p>
        </p:txBody>
      </p:sp>
      <p:grpSp>
        <p:nvGrpSpPr>
          <p:cNvPr name="Group 5" id="5"/>
          <p:cNvGrpSpPr/>
          <p:nvPr/>
        </p:nvGrpSpPr>
        <p:grpSpPr>
          <a:xfrm rot="-10800000">
            <a:off x="-1438485" y="9026257"/>
            <a:ext cx="7388722" cy="639866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7" id="7"/>
          <p:cNvSpPr txBox="true"/>
          <p:nvPr/>
        </p:nvSpPr>
        <p:spPr>
          <a:xfrm rot="0">
            <a:off x="3527645" y="3338456"/>
            <a:ext cx="11232711" cy="2948736"/>
          </a:xfrm>
          <a:prstGeom prst="rect">
            <a:avLst/>
          </a:prstGeom>
        </p:spPr>
        <p:txBody>
          <a:bodyPr anchor="t" rtlCol="false" tIns="0" lIns="0" bIns="0" rIns="0">
            <a:spAutoFit/>
          </a:bodyPr>
          <a:lstStyle/>
          <a:p>
            <a:pPr>
              <a:lnSpc>
                <a:spcPts val="3330"/>
              </a:lnSpc>
              <a:spcBef>
                <a:spcPct val="0"/>
              </a:spcBef>
            </a:pPr>
            <a:r>
              <a:rPr lang="en-US" sz="3000">
                <a:solidFill>
                  <a:srgbClr val="040506"/>
                </a:solidFill>
                <a:latin typeface="DM Sans"/>
              </a:rPr>
              <a:t>These insights empower broker to make informed decisions regarding helping their clients,  pricing strategies, and investment opportunities.</a:t>
            </a:r>
          </a:p>
          <a:p>
            <a:pPr>
              <a:lnSpc>
                <a:spcPts val="3330"/>
              </a:lnSpc>
              <a:spcBef>
                <a:spcPct val="0"/>
              </a:spcBef>
            </a:pPr>
          </a:p>
          <a:p>
            <a:pPr algn="just">
              <a:lnSpc>
                <a:spcPts val="3330"/>
              </a:lnSpc>
              <a:spcBef>
                <a:spcPct val="0"/>
              </a:spcBef>
            </a:pPr>
            <a:r>
              <a:rPr lang="en-US" sz="3000">
                <a:solidFill>
                  <a:srgbClr val="040506"/>
                </a:solidFill>
                <a:latin typeface="DM Sans"/>
              </a:rPr>
              <a:t>Real estate brokers can leverage data-driven approaches to tailor marketing strategies, target specific buyer demographics, and optimize returns on investments.</a:t>
            </a:r>
          </a:p>
        </p:txBody>
      </p:sp>
      <p:sp>
        <p:nvSpPr>
          <p:cNvPr name="TextBox 8" id="8"/>
          <p:cNvSpPr txBox="true"/>
          <p:nvPr/>
        </p:nvSpPr>
        <p:spPr>
          <a:xfrm rot="0">
            <a:off x="3395638" y="7109732"/>
            <a:ext cx="11524026" cy="1272454"/>
          </a:xfrm>
          <a:prstGeom prst="rect">
            <a:avLst/>
          </a:prstGeom>
        </p:spPr>
        <p:txBody>
          <a:bodyPr anchor="t" rtlCol="false" tIns="0" lIns="0" bIns="0" rIns="0">
            <a:spAutoFit/>
          </a:bodyPr>
          <a:lstStyle/>
          <a:p>
            <a:pPr>
              <a:lnSpc>
                <a:spcPts val="3330"/>
              </a:lnSpc>
              <a:spcBef>
                <a:spcPct val="0"/>
              </a:spcBef>
            </a:pPr>
            <a:r>
              <a:rPr lang="en-US" sz="3000">
                <a:solidFill>
                  <a:srgbClr val="040506"/>
                </a:solidFill>
                <a:latin typeface="DM Sans"/>
              </a:rPr>
              <a:t>By leveraging the power of data analytics, we can open up new avenues for empowering housing decisions in New York City, promoting good change and improving residents' quality of life.</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808294"/>
            <a:ext cx="16230600" cy="981046"/>
          </a:xfrm>
          <a:prstGeom prst="rect">
            <a:avLst/>
          </a:prstGeom>
        </p:spPr>
        <p:txBody>
          <a:bodyPr anchor="t" rtlCol="false" tIns="0" lIns="0" bIns="0" rIns="0">
            <a:spAutoFit/>
          </a:bodyPr>
          <a:lstStyle/>
          <a:p>
            <a:pPr algn="ctr">
              <a:lnSpc>
                <a:spcPts val="7800"/>
              </a:lnSpc>
              <a:spcBef>
                <a:spcPct val="0"/>
              </a:spcBef>
            </a:pPr>
            <a:r>
              <a:rPr lang="en-US" sz="6000" spc="-60">
                <a:solidFill>
                  <a:srgbClr val="F4F4F4"/>
                </a:solidFill>
                <a:latin typeface="Fira Sans Medium"/>
              </a:rPr>
              <a:t>References</a:t>
            </a:r>
          </a:p>
        </p:txBody>
      </p:sp>
      <p:sp>
        <p:nvSpPr>
          <p:cNvPr name="TextBox 3" id="3"/>
          <p:cNvSpPr txBox="true"/>
          <p:nvPr/>
        </p:nvSpPr>
        <p:spPr>
          <a:xfrm rot="0">
            <a:off x="3592254" y="2337334"/>
            <a:ext cx="12539753" cy="8203446"/>
          </a:xfrm>
          <a:prstGeom prst="rect">
            <a:avLst/>
          </a:prstGeom>
        </p:spPr>
        <p:txBody>
          <a:bodyPr anchor="t" rtlCol="false" tIns="0" lIns="0" bIns="0" rIns="0">
            <a:spAutoFit/>
          </a:bodyPr>
          <a:lstStyle/>
          <a:p>
            <a:pPr>
              <a:lnSpc>
                <a:spcPts val="3099"/>
              </a:lnSpc>
            </a:pPr>
            <a:r>
              <a:rPr lang="en-US" sz="2792">
                <a:solidFill>
                  <a:srgbClr val="F4F4F4"/>
                </a:solidFill>
                <a:latin typeface="DM Sans"/>
              </a:rPr>
              <a:t>[1] Wodehouse, C. (2024, February 17). 7 Ways Data Analytics Powers Real Estate. Pure Storage Blog. https://blog.purestorage.com/perspectives/7-ways-data-analytics-powers-real-estate/</a:t>
            </a:r>
          </a:p>
          <a:p>
            <a:pPr>
              <a:lnSpc>
                <a:spcPts val="3099"/>
              </a:lnSpc>
            </a:pPr>
          </a:p>
          <a:p>
            <a:pPr>
              <a:lnSpc>
                <a:spcPts val="3099"/>
              </a:lnSpc>
            </a:pPr>
            <a:r>
              <a:rPr lang="en-US" sz="2792">
                <a:solidFill>
                  <a:srgbClr val="F4F4F4"/>
                </a:solidFill>
                <a:latin typeface="DM Sans"/>
              </a:rPr>
              <a:t>[2]Rodenbeck, R. (2023, January 26). 7 Applications of big data in real estate every agent can use today. Spyglass Realty. https://www.spyglassrealty.com/blog/big-data-in-real-estate.html</a:t>
            </a:r>
          </a:p>
          <a:p>
            <a:pPr>
              <a:lnSpc>
                <a:spcPts val="3099"/>
              </a:lnSpc>
            </a:pPr>
          </a:p>
          <a:p>
            <a:pPr>
              <a:lnSpc>
                <a:spcPts val="3099"/>
              </a:lnSpc>
            </a:pPr>
            <a:r>
              <a:rPr lang="en-US" sz="2792">
                <a:solidFill>
                  <a:srgbClr val="F4F4F4"/>
                </a:solidFill>
                <a:latin typeface="DM Sans"/>
              </a:rPr>
              <a:t>[3]Team, I. (n.d.). ITCube | an innovation company driving technology solutions. https://www.itcube.net/how-does-big-data-aid-real-estate-analysis</a:t>
            </a:r>
          </a:p>
          <a:p>
            <a:pPr>
              <a:lnSpc>
                <a:spcPts val="3099"/>
              </a:lnSpc>
            </a:pPr>
          </a:p>
          <a:p>
            <a:pPr>
              <a:lnSpc>
                <a:spcPts val="3099"/>
              </a:lnSpc>
            </a:pPr>
            <a:r>
              <a:rPr lang="en-US" sz="2792">
                <a:solidFill>
                  <a:srgbClr val="F4F4F4"/>
                </a:solidFill>
                <a:latin typeface="DM Sans"/>
              </a:rPr>
              <a:t>[4]NYC Real Estate Companies. (n.d.). https://realestate.usnews.com/real-estate/agents/top-real-estate-companies/new-york</a:t>
            </a:r>
          </a:p>
          <a:p>
            <a:pPr>
              <a:lnSpc>
                <a:spcPts val="3099"/>
              </a:lnSpc>
            </a:pPr>
          </a:p>
          <a:p>
            <a:pPr>
              <a:lnSpc>
                <a:spcPts val="3099"/>
              </a:lnSpc>
            </a:pPr>
            <a:r>
              <a:rPr lang="en-US" sz="2792">
                <a:solidFill>
                  <a:srgbClr val="F4F4F4"/>
                </a:solidFill>
                <a:latin typeface="DM Sans"/>
              </a:rPr>
              <a:t>[5]Williams, D. (2020, January 5). How Big Data Will Impact Real Estate Buying, Selling and Developing. Mansion Global. https://www.mansionglobal.com/articles/how-big-data-will-impact-real-estate-buying-selling-and-developing-210771</a:t>
            </a:r>
          </a:p>
          <a:p>
            <a:pPr>
              <a:lnSpc>
                <a:spcPts val="3099"/>
              </a:lnSpc>
            </a:pPr>
          </a:p>
          <a:p>
            <a:pPr algn="l">
              <a:lnSpc>
                <a:spcPts val="309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9622507" y="6509073"/>
            <a:ext cx="6910589" cy="1666802"/>
          </a:xfrm>
          <a:prstGeom prst="rect">
            <a:avLst/>
          </a:prstGeom>
        </p:spPr>
        <p:txBody>
          <a:bodyPr anchor="t" rtlCol="false" tIns="0" lIns="0" bIns="0" rIns="0">
            <a:spAutoFit/>
          </a:bodyPr>
          <a:lstStyle/>
          <a:p>
            <a:pPr>
              <a:lnSpc>
                <a:spcPts val="13199"/>
              </a:lnSpc>
              <a:spcBef>
                <a:spcPct val="0"/>
              </a:spcBef>
            </a:pPr>
            <a:r>
              <a:rPr lang="en-US" sz="10999" spc="-109">
                <a:solidFill>
                  <a:srgbClr val="F4F4F4"/>
                </a:solidFill>
                <a:latin typeface="Fira Sans Medium"/>
              </a:rPr>
              <a:t>Thank You</a:t>
            </a:r>
          </a:p>
        </p:txBody>
      </p:sp>
      <p:grpSp>
        <p:nvGrpSpPr>
          <p:cNvPr name="Group 7" id="7"/>
          <p:cNvGrpSpPr/>
          <p:nvPr/>
        </p:nvGrpSpPr>
        <p:grpSpPr>
          <a:xfrm rot="0">
            <a:off x="0" y="0"/>
            <a:ext cx="8603573" cy="10287000"/>
            <a:chOff x="0" y="0"/>
            <a:chExt cx="8603361" cy="10286746"/>
          </a:xfrm>
        </p:grpSpPr>
        <p:sp>
          <p:nvSpPr>
            <p:cNvPr name="Freeform 8" id="8"/>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86388" t="0" r="-86388" b="0"/>
              </a:stretch>
            </a:blipFill>
          </p:spPr>
        </p:sp>
      </p:grpSp>
      <p:grpSp>
        <p:nvGrpSpPr>
          <p:cNvPr name="Group 9" id="9"/>
          <p:cNvGrpSpPr/>
          <p:nvPr/>
        </p:nvGrpSpPr>
        <p:grpSpPr>
          <a:xfrm rot="0">
            <a:off x="-801146" y="-1364786"/>
            <a:ext cx="3151914" cy="272957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2296329">
            <a:off x="-2377103" y="6484114"/>
            <a:ext cx="3151914" cy="2729572"/>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3" id="13"/>
          <p:cNvGrpSpPr/>
          <p:nvPr/>
        </p:nvGrpSpPr>
        <p:grpSpPr>
          <a:xfrm rot="2420816">
            <a:off x="-3059674" y="1556171"/>
            <a:ext cx="4818105" cy="4402473"/>
            <a:chOff x="0" y="0"/>
            <a:chExt cx="3430549" cy="3134614"/>
          </a:xfrm>
        </p:grpSpPr>
        <p:sp>
          <p:nvSpPr>
            <p:cNvPr name="Freeform 14" id="14"/>
            <p:cNvSpPr/>
            <p:nvPr/>
          </p:nvSpPr>
          <p:spPr>
            <a:xfrm flipH="false" flipV="false" rot="0">
              <a:off x="0" y="0"/>
              <a:ext cx="3430549" cy="3134614"/>
            </a:xfrm>
            <a:custGeom>
              <a:avLst/>
              <a:gdLst/>
              <a:ahLst/>
              <a:cxnLst/>
              <a:rect r="r" b="b" t="t" l="l"/>
              <a:pathLst>
                <a:path h="3134614" w="3430549">
                  <a:moveTo>
                    <a:pt x="3430549" y="1567307"/>
                  </a:moveTo>
                  <a:lnTo>
                    <a:pt x="2525674" y="3134614"/>
                  </a:lnTo>
                  <a:lnTo>
                    <a:pt x="904875" y="3134614"/>
                  </a:lnTo>
                  <a:lnTo>
                    <a:pt x="0" y="1567307"/>
                  </a:lnTo>
                  <a:lnTo>
                    <a:pt x="904875" y="0"/>
                  </a:lnTo>
                  <a:lnTo>
                    <a:pt x="2525547" y="0"/>
                  </a:lnTo>
                  <a:lnTo>
                    <a:pt x="3430549" y="1567307"/>
                  </a:lnTo>
                  <a:close/>
                </a:path>
              </a:pathLst>
            </a:custGeom>
            <a:solidFill>
              <a:srgbClr val="A4E473"/>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788115" y="1305446"/>
            <a:ext cx="4493889" cy="1386733"/>
            <a:chOff x="0" y="0"/>
            <a:chExt cx="5991852" cy="1848977"/>
          </a:xfrm>
        </p:grpSpPr>
        <p:sp>
          <p:nvSpPr>
            <p:cNvPr name="TextBox 7" id="7"/>
            <p:cNvSpPr txBox="true"/>
            <p:nvPr/>
          </p:nvSpPr>
          <p:spPr>
            <a:xfrm rot="0">
              <a:off x="0" y="-57150"/>
              <a:ext cx="5991852" cy="622704"/>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Shivam Ranjan</a:t>
              </a:r>
            </a:p>
          </p:txBody>
        </p:sp>
        <p:sp>
          <p:nvSpPr>
            <p:cNvPr name="TextBox 8" id="8"/>
            <p:cNvSpPr txBox="true"/>
            <p:nvPr/>
          </p:nvSpPr>
          <p:spPr>
            <a:xfrm rot="0">
              <a:off x="0" y="662703"/>
              <a:ext cx="5991852" cy="547100"/>
            </a:xfrm>
            <a:prstGeom prst="rect">
              <a:avLst/>
            </a:prstGeom>
          </p:spPr>
          <p:txBody>
            <a:bodyPr anchor="t" rtlCol="false" tIns="0" lIns="0" bIns="0" rIns="0">
              <a:spAutoFit/>
            </a:bodyPr>
            <a:lstStyle/>
            <a:p>
              <a:pPr marL="0" indent="0" lvl="0">
                <a:lnSpc>
                  <a:spcPts val="3499"/>
                </a:lnSpc>
              </a:pPr>
            </a:p>
          </p:txBody>
        </p:sp>
        <p:sp>
          <p:nvSpPr>
            <p:cNvPr name="TextBox 9" id="9"/>
            <p:cNvSpPr txBox="true"/>
            <p:nvPr/>
          </p:nvSpPr>
          <p:spPr>
            <a:xfrm rot="0">
              <a:off x="0" y="1301878"/>
              <a:ext cx="5991852" cy="547100"/>
            </a:xfrm>
            <a:prstGeom prst="rect">
              <a:avLst/>
            </a:prstGeom>
          </p:spPr>
          <p:txBody>
            <a:bodyPr anchor="t" rtlCol="false" tIns="0" lIns="0" bIns="0" rIns="0">
              <a:spAutoFit/>
            </a:bodyPr>
            <a:lstStyle/>
            <a:p>
              <a:pPr marL="0" indent="0" lvl="0">
                <a:lnSpc>
                  <a:spcPts val="3499"/>
                </a:lnSpc>
              </a:pPr>
            </a:p>
          </p:txBody>
        </p:sp>
      </p:grpSp>
      <p:sp>
        <p:nvSpPr>
          <p:cNvPr name="TextBox 10" id="10"/>
          <p:cNvSpPr txBox="true"/>
          <p:nvPr/>
        </p:nvSpPr>
        <p:spPr>
          <a:xfrm rot="0">
            <a:off x="12063725" y="3802428"/>
            <a:ext cx="4493889" cy="481315"/>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Jimit Mehta</a:t>
            </a:r>
          </a:p>
        </p:txBody>
      </p:sp>
      <p:sp>
        <p:nvSpPr>
          <p:cNvPr name="TextBox 11" id="11"/>
          <p:cNvSpPr txBox="true"/>
          <p:nvPr/>
        </p:nvSpPr>
        <p:spPr>
          <a:xfrm rot="0">
            <a:off x="10670180" y="6337075"/>
            <a:ext cx="4493889" cy="481315"/>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Harika Manthena</a:t>
            </a:r>
          </a:p>
        </p:txBody>
      </p:sp>
      <p:grpSp>
        <p:nvGrpSpPr>
          <p:cNvPr name="Group 12" id="12"/>
          <p:cNvGrpSpPr/>
          <p:nvPr/>
        </p:nvGrpSpPr>
        <p:grpSpPr>
          <a:xfrm rot="0">
            <a:off x="1028700" y="1417964"/>
            <a:ext cx="6113968" cy="1731119"/>
            <a:chOff x="0" y="0"/>
            <a:chExt cx="8151957" cy="2308159"/>
          </a:xfrm>
        </p:grpSpPr>
        <p:sp>
          <p:nvSpPr>
            <p:cNvPr name="TextBox 13" id="13"/>
            <p:cNvSpPr txBox="true"/>
            <p:nvPr/>
          </p:nvSpPr>
          <p:spPr>
            <a:xfrm rot="0">
              <a:off x="0" y="1685455"/>
              <a:ext cx="8151957" cy="622704"/>
            </a:xfrm>
            <a:prstGeom prst="rect">
              <a:avLst/>
            </a:prstGeom>
          </p:spPr>
          <p:txBody>
            <a:bodyPr anchor="t" rtlCol="false" tIns="0" lIns="0" bIns="0" rIns="0">
              <a:spAutoFit/>
            </a:bodyPr>
            <a:lstStyle/>
            <a:p>
              <a:pPr>
                <a:lnSpc>
                  <a:spcPts val="3919"/>
                </a:lnSpc>
              </a:pPr>
            </a:p>
          </p:txBody>
        </p:sp>
        <p:sp>
          <p:nvSpPr>
            <p:cNvPr name="TextBox 14" id="14"/>
            <p:cNvSpPr txBox="true"/>
            <p:nvPr/>
          </p:nvSpPr>
          <p:spPr>
            <a:xfrm rot="0">
              <a:off x="0" y="-66675"/>
              <a:ext cx="8151957" cy="1285836"/>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a:rPr>
                <a:t>Our Team</a:t>
              </a:r>
            </a:p>
          </p:txBody>
        </p:sp>
      </p:grpSp>
      <p:grpSp>
        <p:nvGrpSpPr>
          <p:cNvPr name="Group 15" id="15"/>
          <p:cNvGrpSpPr/>
          <p:nvPr/>
        </p:nvGrpSpPr>
        <p:grpSpPr>
          <a:xfrm rot="0">
            <a:off x="10006521" y="335282"/>
            <a:ext cx="2695869" cy="2334501"/>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6586" r="0" b="-66632"/>
              </a:stretch>
            </a:blipFill>
          </p:spPr>
        </p:sp>
      </p:grpSp>
      <p:grpSp>
        <p:nvGrpSpPr>
          <p:cNvPr name="Group 17" id="17"/>
          <p:cNvGrpSpPr/>
          <p:nvPr/>
        </p:nvGrpSpPr>
        <p:grpSpPr>
          <a:xfrm rot="0">
            <a:off x="9144000" y="2918242"/>
            <a:ext cx="2695869" cy="2334501"/>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46" t="0" r="-14946" b="0"/>
              </a:stretch>
            </a:blipFill>
          </p:spPr>
        </p:sp>
      </p:grpSp>
      <p:grpSp>
        <p:nvGrpSpPr>
          <p:cNvPr name="Group 19" id="19"/>
          <p:cNvGrpSpPr/>
          <p:nvPr/>
        </p:nvGrpSpPr>
        <p:grpSpPr>
          <a:xfrm rot="0">
            <a:off x="7796065" y="5439057"/>
            <a:ext cx="2695869" cy="2334501"/>
            <a:chOff x="0" y="0"/>
            <a:chExt cx="4282440" cy="3708400"/>
          </a:xfrm>
        </p:grpSpPr>
        <p:sp>
          <p:nvSpPr>
            <p:cNvPr name="Freeform 20" id="2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0061" t="-15843" r="-22201" b="-9076"/>
              </a:stretch>
            </a:blipFill>
          </p:spPr>
        </p:sp>
      </p:grpSp>
      <p:grpSp>
        <p:nvGrpSpPr>
          <p:cNvPr name="Group 21" id="21"/>
          <p:cNvGrpSpPr/>
          <p:nvPr/>
        </p:nvGrpSpPr>
        <p:grpSpPr>
          <a:xfrm rot="0">
            <a:off x="6084311" y="7952499"/>
            <a:ext cx="2695869" cy="2334501"/>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0061" t="-15843" r="-22201" b="-9076"/>
              </a:stretch>
            </a:blipFill>
          </p:spPr>
        </p:sp>
      </p:grpSp>
      <p:sp>
        <p:nvSpPr>
          <p:cNvPr name="TextBox 23" id="23"/>
          <p:cNvSpPr txBox="true"/>
          <p:nvPr/>
        </p:nvSpPr>
        <p:spPr>
          <a:xfrm rot="0">
            <a:off x="9107511" y="8776985"/>
            <a:ext cx="4493889" cy="481315"/>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Vishwa Patel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257331" y="5678263"/>
            <a:ext cx="6267936" cy="542806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570692" y="2434225"/>
            <a:ext cx="4425003" cy="3832074"/>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137090" y="3822163"/>
            <a:ext cx="6788842" cy="587883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94" t="0" r="-15936" b="0"/>
              </a:stretch>
            </a:blipFill>
          </p:spPr>
        </p:sp>
      </p:grpSp>
      <p:grpSp>
        <p:nvGrpSpPr>
          <p:cNvPr name="Group 8" id="8"/>
          <p:cNvGrpSpPr/>
          <p:nvPr/>
        </p:nvGrpSpPr>
        <p:grpSpPr>
          <a:xfrm rot="0">
            <a:off x="1891310" y="564041"/>
            <a:ext cx="7784689" cy="2741500"/>
            <a:chOff x="0" y="0"/>
            <a:chExt cx="10379585" cy="3655334"/>
          </a:xfrm>
        </p:grpSpPr>
        <p:sp>
          <p:nvSpPr>
            <p:cNvPr name="TextBox 9" id="9"/>
            <p:cNvSpPr txBox="true"/>
            <p:nvPr/>
          </p:nvSpPr>
          <p:spPr>
            <a:xfrm rot="0">
              <a:off x="0" y="0"/>
              <a:ext cx="10379585" cy="1714402"/>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Introduction</a:t>
              </a:r>
            </a:p>
          </p:txBody>
        </p:sp>
        <p:sp>
          <p:nvSpPr>
            <p:cNvPr name="TextBox 10" id="10"/>
            <p:cNvSpPr txBox="true"/>
            <p:nvPr/>
          </p:nvSpPr>
          <p:spPr>
            <a:xfrm rot="0">
              <a:off x="0" y="1939952"/>
              <a:ext cx="9298793" cy="1715382"/>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Fira Sans Light"/>
                </a:rPr>
                <a:t>Real estate is a data-driven sector, and having access to accurate and timely data is critical for success.</a:t>
              </a:r>
            </a:p>
          </p:txBody>
        </p:sp>
      </p:grpSp>
      <p:sp>
        <p:nvSpPr>
          <p:cNvPr name="Freeform 11" id="11"/>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1086748" y="1934791"/>
            <a:ext cx="1164616" cy="1910409"/>
            <a:chOff x="0" y="0"/>
            <a:chExt cx="1451520" cy="2381040"/>
          </a:xfrm>
        </p:grpSpPr>
        <p:sp>
          <p:nvSpPr>
            <p:cNvPr name="Freeform 13" id="1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4" id="14"/>
          <p:cNvGrpSpPr/>
          <p:nvPr/>
        </p:nvGrpSpPr>
        <p:grpSpPr>
          <a:xfrm rot="0">
            <a:off x="11227126" y="2587576"/>
            <a:ext cx="325815" cy="605415"/>
            <a:chOff x="0" y="0"/>
            <a:chExt cx="406080" cy="754560"/>
          </a:xfrm>
        </p:grpSpPr>
        <p:sp>
          <p:nvSpPr>
            <p:cNvPr name="Freeform 15" id="1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6" id="16"/>
          <p:cNvGrpSpPr/>
          <p:nvPr/>
        </p:nvGrpSpPr>
        <p:grpSpPr>
          <a:xfrm rot="0">
            <a:off x="11533300" y="2112140"/>
            <a:ext cx="5916664" cy="1537801"/>
            <a:chOff x="0" y="0"/>
            <a:chExt cx="7374240" cy="1916640"/>
          </a:xfrm>
        </p:grpSpPr>
        <p:sp>
          <p:nvSpPr>
            <p:cNvPr name="Freeform 17" id="17"/>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8" id="18"/>
          <p:cNvGrpSpPr/>
          <p:nvPr/>
        </p:nvGrpSpPr>
        <p:grpSpPr>
          <a:xfrm rot="0">
            <a:off x="14540157" y="3822670"/>
            <a:ext cx="1165193" cy="1910409"/>
            <a:chOff x="0" y="0"/>
            <a:chExt cx="1452240" cy="2381040"/>
          </a:xfrm>
        </p:grpSpPr>
        <p:sp>
          <p:nvSpPr>
            <p:cNvPr name="Freeform 19" id="19"/>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20" id="20"/>
          <p:cNvGrpSpPr/>
          <p:nvPr/>
        </p:nvGrpSpPr>
        <p:grpSpPr>
          <a:xfrm rot="0">
            <a:off x="15227604" y="4475455"/>
            <a:ext cx="325815" cy="605415"/>
            <a:chOff x="0" y="0"/>
            <a:chExt cx="406080" cy="754560"/>
          </a:xfrm>
        </p:grpSpPr>
        <p:sp>
          <p:nvSpPr>
            <p:cNvPr name="Freeform 21" id="21"/>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2" id="22"/>
          <p:cNvGrpSpPr/>
          <p:nvPr/>
        </p:nvGrpSpPr>
        <p:grpSpPr>
          <a:xfrm rot="0">
            <a:off x="9295921" y="4000019"/>
            <a:ext cx="5918974" cy="1537801"/>
            <a:chOff x="0" y="0"/>
            <a:chExt cx="7377120" cy="1916640"/>
          </a:xfrm>
        </p:grpSpPr>
        <p:sp>
          <p:nvSpPr>
            <p:cNvPr name="Freeform 23" id="23"/>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4" id="24"/>
          <p:cNvSpPr/>
          <p:nvPr/>
        </p:nvSpPr>
        <p:spPr>
          <a:xfrm flipH="false" flipV="false" rot="0">
            <a:off x="12373438" y="2333585"/>
            <a:ext cx="847584" cy="1009028"/>
          </a:xfrm>
          <a:custGeom>
            <a:avLst/>
            <a:gdLst/>
            <a:ahLst/>
            <a:cxnLst/>
            <a:rect r="r" b="b" t="t" l="l"/>
            <a:pathLst>
              <a:path h="1009028" w="847584">
                <a:moveTo>
                  <a:pt x="0" y="0"/>
                </a:moveTo>
                <a:lnTo>
                  <a:pt x="847583" y="0"/>
                </a:lnTo>
                <a:lnTo>
                  <a:pt x="847583" y="1009029"/>
                </a:lnTo>
                <a:lnTo>
                  <a:pt x="0" y="10090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10934828" y="6052242"/>
            <a:ext cx="1164616" cy="1910409"/>
            <a:chOff x="0" y="0"/>
            <a:chExt cx="1451520" cy="2381040"/>
          </a:xfrm>
        </p:grpSpPr>
        <p:sp>
          <p:nvSpPr>
            <p:cNvPr name="Freeform 26" id="26"/>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7" id="27"/>
          <p:cNvGrpSpPr/>
          <p:nvPr/>
        </p:nvGrpSpPr>
        <p:grpSpPr>
          <a:xfrm rot="0">
            <a:off x="11075205" y="6705027"/>
            <a:ext cx="325815" cy="605415"/>
            <a:chOff x="0" y="0"/>
            <a:chExt cx="406080" cy="754560"/>
          </a:xfrm>
        </p:grpSpPr>
        <p:sp>
          <p:nvSpPr>
            <p:cNvPr name="Freeform 28" id="28"/>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9" id="29"/>
          <p:cNvGrpSpPr/>
          <p:nvPr/>
        </p:nvGrpSpPr>
        <p:grpSpPr>
          <a:xfrm rot="0">
            <a:off x="11381379" y="6229591"/>
            <a:ext cx="5916664" cy="1537801"/>
            <a:chOff x="0" y="0"/>
            <a:chExt cx="7374240" cy="1916640"/>
          </a:xfrm>
        </p:grpSpPr>
        <p:sp>
          <p:nvSpPr>
            <p:cNvPr name="Freeform 30" id="30"/>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31" id="31"/>
          <p:cNvGrpSpPr/>
          <p:nvPr/>
        </p:nvGrpSpPr>
        <p:grpSpPr>
          <a:xfrm rot="0">
            <a:off x="14388237" y="7940120"/>
            <a:ext cx="1165193" cy="1910409"/>
            <a:chOff x="0" y="0"/>
            <a:chExt cx="1452240" cy="2381040"/>
          </a:xfrm>
        </p:grpSpPr>
        <p:sp>
          <p:nvSpPr>
            <p:cNvPr name="Freeform 32" id="32"/>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3" id="33"/>
          <p:cNvGrpSpPr/>
          <p:nvPr/>
        </p:nvGrpSpPr>
        <p:grpSpPr>
          <a:xfrm rot="0">
            <a:off x="15075683" y="8592906"/>
            <a:ext cx="325815" cy="605415"/>
            <a:chOff x="0" y="0"/>
            <a:chExt cx="406080" cy="754560"/>
          </a:xfrm>
        </p:grpSpPr>
        <p:sp>
          <p:nvSpPr>
            <p:cNvPr name="Freeform 34" id="34"/>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5" id="35"/>
          <p:cNvGrpSpPr/>
          <p:nvPr/>
        </p:nvGrpSpPr>
        <p:grpSpPr>
          <a:xfrm rot="0">
            <a:off x="9144000" y="8117470"/>
            <a:ext cx="5918974" cy="1537801"/>
            <a:chOff x="0" y="0"/>
            <a:chExt cx="7377120" cy="1916640"/>
          </a:xfrm>
        </p:grpSpPr>
        <p:sp>
          <p:nvSpPr>
            <p:cNvPr name="Freeform 36" id="36"/>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7" id="37"/>
          <p:cNvSpPr/>
          <p:nvPr/>
        </p:nvSpPr>
        <p:spPr>
          <a:xfrm flipH="false" flipV="false" rot="0">
            <a:off x="13515610" y="4187360"/>
            <a:ext cx="976021" cy="1071481"/>
          </a:xfrm>
          <a:custGeom>
            <a:avLst/>
            <a:gdLst/>
            <a:ahLst/>
            <a:cxnLst/>
            <a:rect r="r" b="b" t="t" l="l"/>
            <a:pathLst>
              <a:path h="1071481" w="976021">
                <a:moveTo>
                  <a:pt x="0" y="0"/>
                </a:moveTo>
                <a:lnTo>
                  <a:pt x="976022" y="0"/>
                </a:lnTo>
                <a:lnTo>
                  <a:pt x="976022" y="1071481"/>
                </a:lnTo>
                <a:lnTo>
                  <a:pt x="0" y="10714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2103487" y="6550132"/>
            <a:ext cx="928806" cy="896720"/>
          </a:xfrm>
          <a:custGeom>
            <a:avLst/>
            <a:gdLst/>
            <a:ahLst/>
            <a:cxnLst/>
            <a:rect r="r" b="b" t="t" l="l"/>
            <a:pathLst>
              <a:path h="896720" w="928806">
                <a:moveTo>
                  <a:pt x="0" y="0"/>
                </a:moveTo>
                <a:lnTo>
                  <a:pt x="928806" y="0"/>
                </a:lnTo>
                <a:lnTo>
                  <a:pt x="928806" y="896719"/>
                </a:lnTo>
                <a:lnTo>
                  <a:pt x="0" y="896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3565022" y="8462717"/>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13339230" y="2267283"/>
            <a:ext cx="3636065" cy="1236155"/>
          </a:xfrm>
          <a:prstGeom prst="rect">
            <a:avLst/>
          </a:prstGeom>
        </p:spPr>
        <p:txBody>
          <a:bodyPr anchor="t" rtlCol="false" tIns="0" lIns="0" bIns="0" rIns="0">
            <a:spAutoFit/>
          </a:bodyPr>
          <a:lstStyle/>
          <a:p>
            <a:pPr algn="l" marL="0" indent="0" lvl="0">
              <a:lnSpc>
                <a:spcPts val="2012"/>
              </a:lnSpc>
              <a:spcBef>
                <a:spcPct val="0"/>
              </a:spcBef>
            </a:pPr>
            <a:r>
              <a:rPr lang="en-US" sz="1458" spc="142">
                <a:solidFill>
                  <a:srgbClr val="FFFFFF"/>
                </a:solidFill>
                <a:latin typeface="Open Sauce"/>
              </a:rPr>
              <a:t>Data analytics enables real estate professionals, such as brokers, to make more informed decisions based on insights rather than intuition.</a:t>
            </a:r>
          </a:p>
        </p:txBody>
      </p:sp>
      <p:sp>
        <p:nvSpPr>
          <p:cNvPr name="TextBox 41" id="41"/>
          <p:cNvSpPr txBox="true"/>
          <p:nvPr/>
        </p:nvSpPr>
        <p:spPr>
          <a:xfrm rot="0">
            <a:off x="9989009" y="2444701"/>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42" id="42"/>
          <p:cNvSpPr txBox="true"/>
          <p:nvPr/>
        </p:nvSpPr>
        <p:spPr>
          <a:xfrm rot="0">
            <a:off x="15705351" y="430681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43" id="43"/>
          <p:cNvSpPr txBox="true"/>
          <p:nvPr/>
        </p:nvSpPr>
        <p:spPr>
          <a:xfrm rot="0">
            <a:off x="13187309" y="6384734"/>
            <a:ext cx="3636065" cy="1236155"/>
          </a:xfrm>
          <a:prstGeom prst="rect">
            <a:avLst/>
          </a:prstGeom>
        </p:spPr>
        <p:txBody>
          <a:bodyPr anchor="t" rtlCol="false" tIns="0" lIns="0" bIns="0" rIns="0">
            <a:spAutoFit/>
          </a:bodyPr>
          <a:lstStyle/>
          <a:p>
            <a:pPr algn="l" marL="0" indent="0" lvl="0">
              <a:lnSpc>
                <a:spcPts val="2012"/>
              </a:lnSpc>
              <a:spcBef>
                <a:spcPct val="0"/>
              </a:spcBef>
            </a:pPr>
            <a:r>
              <a:rPr lang="en-US" sz="1458" spc="142">
                <a:solidFill>
                  <a:srgbClr val="FFFFFF"/>
                </a:solidFill>
                <a:latin typeface="Open Sauce"/>
              </a:rPr>
              <a:t>By analyzing market trends, price dynamics, and consumer behavior, brokers may efficiently change their strategies, find opportunities, and reduce risks.</a:t>
            </a:r>
          </a:p>
        </p:txBody>
      </p:sp>
      <p:sp>
        <p:nvSpPr>
          <p:cNvPr name="TextBox 44" id="44"/>
          <p:cNvSpPr txBox="true"/>
          <p:nvPr/>
        </p:nvSpPr>
        <p:spPr>
          <a:xfrm rot="0">
            <a:off x="9837088" y="656215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5" id="45"/>
          <p:cNvSpPr txBox="true"/>
          <p:nvPr/>
        </p:nvSpPr>
        <p:spPr>
          <a:xfrm rot="0">
            <a:off x="15553430" y="842426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04</a:t>
            </a:r>
          </a:p>
        </p:txBody>
      </p:sp>
      <p:sp>
        <p:nvSpPr>
          <p:cNvPr name="TextBox 46" id="46"/>
          <p:cNvSpPr txBox="true"/>
          <p:nvPr/>
        </p:nvSpPr>
        <p:spPr>
          <a:xfrm rot="0">
            <a:off x="9734909" y="4092068"/>
            <a:ext cx="3636065" cy="1480875"/>
          </a:xfrm>
          <a:prstGeom prst="rect">
            <a:avLst/>
          </a:prstGeom>
        </p:spPr>
        <p:txBody>
          <a:bodyPr anchor="t" rtlCol="false" tIns="0" lIns="0" bIns="0" rIns="0">
            <a:spAutoFit/>
          </a:bodyPr>
          <a:lstStyle/>
          <a:p>
            <a:pPr algn="r">
              <a:lnSpc>
                <a:spcPts val="2012"/>
              </a:lnSpc>
            </a:pPr>
          </a:p>
          <a:p>
            <a:pPr algn="r">
              <a:lnSpc>
                <a:spcPts val="2012"/>
              </a:lnSpc>
            </a:pPr>
            <a:r>
              <a:rPr lang="en-US" sz="1458" spc="142">
                <a:solidFill>
                  <a:srgbClr val="FFFFFF"/>
                </a:solidFill>
                <a:latin typeface="Open Sauce"/>
              </a:rPr>
              <a:t>In</a:t>
            </a:r>
            <a:r>
              <a:rPr lang="en-US" sz="1458" spc="142">
                <a:solidFill>
                  <a:srgbClr val="FFFFFF"/>
                </a:solidFill>
                <a:latin typeface="Open Sauce"/>
              </a:rPr>
              <a:t> the increasingly competitive real estate industry, individuals who leverage data have a huge advantage over their competition. </a:t>
            </a:r>
          </a:p>
          <a:p>
            <a:pPr algn="r" marL="0" indent="0" lvl="0">
              <a:lnSpc>
                <a:spcPts val="2012"/>
              </a:lnSpc>
              <a:spcBef>
                <a:spcPct val="0"/>
              </a:spcBef>
            </a:pPr>
          </a:p>
        </p:txBody>
      </p:sp>
      <p:sp>
        <p:nvSpPr>
          <p:cNvPr name="TextBox 47" id="47"/>
          <p:cNvSpPr txBox="true"/>
          <p:nvPr/>
        </p:nvSpPr>
        <p:spPr>
          <a:xfrm rot="0">
            <a:off x="9989009" y="8210300"/>
            <a:ext cx="3472618" cy="1652067"/>
          </a:xfrm>
          <a:prstGeom prst="rect">
            <a:avLst/>
          </a:prstGeom>
        </p:spPr>
        <p:txBody>
          <a:bodyPr anchor="t" rtlCol="false" tIns="0" lIns="0" bIns="0" rIns="0">
            <a:spAutoFit/>
          </a:bodyPr>
          <a:lstStyle/>
          <a:p>
            <a:pPr algn="r" marL="0" indent="0" lvl="0">
              <a:lnSpc>
                <a:spcPts val="1921"/>
              </a:lnSpc>
              <a:spcBef>
                <a:spcPct val="0"/>
              </a:spcBef>
            </a:pPr>
            <a:r>
              <a:rPr lang="en-US" sz="1392" spc="136">
                <a:solidFill>
                  <a:srgbClr val="FFFFFF"/>
                </a:solidFill>
                <a:latin typeface="Open Sauce"/>
              </a:rPr>
              <a:t>In today's digital age, where massive amounts of data are generated and available, employing data analytics has become critical to being relevant and succeeding in the real estate sector.</a:t>
            </a:r>
            <a:r>
              <a:rPr lang="en-US" sz="1392" spc="136">
                <a:solidFill>
                  <a:srgbClr val="FFFFFF"/>
                </a:solidFill>
                <a:latin typeface="Open Sauce"/>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19177" y="398182"/>
            <a:ext cx="10778894" cy="2571603"/>
          </a:xfrm>
          <a:prstGeom prst="rect">
            <a:avLst/>
          </a:prstGeom>
        </p:spPr>
        <p:txBody>
          <a:bodyPr anchor="t" rtlCol="false" tIns="0" lIns="0" bIns="0" rIns="0">
            <a:spAutoFit/>
          </a:bodyPr>
          <a:lstStyle/>
          <a:p>
            <a:pPr>
              <a:lnSpc>
                <a:spcPts val="10199"/>
              </a:lnSpc>
            </a:pPr>
            <a:r>
              <a:rPr lang="en-US" sz="8499" spc="-84">
                <a:solidFill>
                  <a:srgbClr val="000000"/>
                </a:solidFill>
                <a:latin typeface="Fira Sans Medium"/>
              </a:rPr>
              <a:t>Description of Dataset</a:t>
            </a:r>
          </a:p>
          <a:p>
            <a:pPr>
              <a:lnSpc>
                <a:spcPts val="10199"/>
              </a:lnSpc>
              <a:spcBef>
                <a:spcPct val="0"/>
              </a:spcBef>
            </a:pP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2283296" y="3209830"/>
            <a:ext cx="9980923" cy="419027"/>
          </a:xfrm>
          <a:prstGeom prst="rect">
            <a:avLst/>
          </a:prstGeom>
        </p:spPr>
        <p:txBody>
          <a:bodyPr anchor="t" rtlCol="false" tIns="0" lIns="0" bIns="0" rIns="0">
            <a:spAutoFit/>
          </a:bodyPr>
          <a:lstStyle/>
          <a:p>
            <a:pPr marL="0" indent="0" lvl="0">
              <a:lnSpc>
                <a:spcPts val="3449"/>
              </a:lnSpc>
              <a:spcBef>
                <a:spcPct val="0"/>
              </a:spcBef>
            </a:pPr>
            <a:r>
              <a:rPr lang="en-US" sz="2499" spc="244">
                <a:solidFill>
                  <a:srgbClr val="231F20"/>
                </a:solidFill>
                <a:latin typeface="Open Sauce"/>
              </a:rPr>
              <a:t>The dataset was</a:t>
            </a:r>
            <a:r>
              <a:rPr lang="en-US" sz="2499" spc="244">
                <a:solidFill>
                  <a:srgbClr val="231F20"/>
                </a:solidFill>
                <a:latin typeface="Open Sauce"/>
              </a:rPr>
              <a:t> taken from kaggle.com</a:t>
            </a:r>
          </a:p>
        </p:txBody>
      </p:sp>
      <p:sp>
        <p:nvSpPr>
          <p:cNvPr name="TextBox 10" id="10"/>
          <p:cNvSpPr txBox="true"/>
          <p:nvPr/>
        </p:nvSpPr>
        <p:spPr>
          <a:xfrm rot="0">
            <a:off x="1482178" y="3252411"/>
            <a:ext cx="3465904" cy="376445"/>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 01</a:t>
            </a:r>
          </a:p>
        </p:txBody>
      </p:sp>
      <p:sp>
        <p:nvSpPr>
          <p:cNvPr name="TextBox 11" id="11"/>
          <p:cNvSpPr txBox="true"/>
          <p:nvPr/>
        </p:nvSpPr>
        <p:spPr>
          <a:xfrm rot="0">
            <a:off x="2283296" y="4599512"/>
            <a:ext cx="12293240" cy="847578"/>
          </a:xfrm>
          <a:prstGeom prst="rect">
            <a:avLst/>
          </a:prstGeom>
        </p:spPr>
        <p:txBody>
          <a:bodyPr anchor="t" rtlCol="false" tIns="0" lIns="0" bIns="0" rIns="0">
            <a:spAutoFit/>
          </a:bodyPr>
          <a:lstStyle/>
          <a:p>
            <a:pPr marL="0" indent="0" lvl="0">
              <a:lnSpc>
                <a:spcPts val="3449"/>
              </a:lnSpc>
              <a:spcBef>
                <a:spcPct val="0"/>
              </a:spcBef>
            </a:pPr>
            <a:r>
              <a:rPr lang="en-US" sz="2499" spc="244">
                <a:solidFill>
                  <a:srgbClr val="231F20"/>
                </a:solidFill>
                <a:latin typeface="Open Sauce"/>
              </a:rPr>
              <a:t>This dataset comprises house prices in New York, which provides useful information about the region's real estate market.</a:t>
            </a:r>
            <a:r>
              <a:rPr lang="en-US" sz="2499" spc="244">
                <a:solidFill>
                  <a:srgbClr val="231F20"/>
                </a:solidFill>
                <a:latin typeface="Open Sauce"/>
              </a:rPr>
              <a:t> </a:t>
            </a:r>
          </a:p>
        </p:txBody>
      </p:sp>
      <p:sp>
        <p:nvSpPr>
          <p:cNvPr name="TextBox 12" id="12"/>
          <p:cNvSpPr txBox="true"/>
          <p:nvPr/>
        </p:nvSpPr>
        <p:spPr>
          <a:xfrm rot="0">
            <a:off x="1482178" y="4783522"/>
            <a:ext cx="3465904" cy="376445"/>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02</a:t>
            </a:r>
          </a:p>
        </p:txBody>
      </p:sp>
      <p:sp>
        <p:nvSpPr>
          <p:cNvPr name="TextBox 13" id="13"/>
          <p:cNvSpPr txBox="true"/>
          <p:nvPr/>
        </p:nvSpPr>
        <p:spPr>
          <a:xfrm rot="0">
            <a:off x="2283296" y="6050213"/>
            <a:ext cx="12293240" cy="1704681"/>
          </a:xfrm>
          <a:prstGeom prst="rect">
            <a:avLst/>
          </a:prstGeom>
        </p:spPr>
        <p:txBody>
          <a:bodyPr anchor="t" rtlCol="false" tIns="0" lIns="0" bIns="0" rIns="0">
            <a:spAutoFit/>
          </a:bodyPr>
          <a:lstStyle/>
          <a:p>
            <a:pPr marL="0" indent="0" lvl="0">
              <a:lnSpc>
                <a:spcPts val="3449"/>
              </a:lnSpc>
              <a:spcBef>
                <a:spcPct val="0"/>
              </a:spcBef>
            </a:pPr>
            <a:r>
              <a:rPr lang="en-US" sz="2499" spc="244">
                <a:solidFill>
                  <a:srgbClr val="231F20"/>
                </a:solidFill>
                <a:latin typeface="Open Sauce"/>
              </a:rPr>
              <a:t>It contains data such as broker titles, house kinds, pricing, the number of bedrooms and bathrooms, property square footage, addresses, state, administrative, and municipal areas, street names, and geographical coordinates.</a:t>
            </a:r>
          </a:p>
        </p:txBody>
      </p:sp>
      <p:sp>
        <p:nvSpPr>
          <p:cNvPr name="TextBox 14" id="14"/>
          <p:cNvSpPr txBox="true"/>
          <p:nvPr/>
        </p:nvSpPr>
        <p:spPr>
          <a:xfrm rot="0">
            <a:off x="1482178" y="6313701"/>
            <a:ext cx="3465904" cy="376445"/>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4506279" y="238147"/>
            <a:ext cx="14766361" cy="1581106"/>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Description of Dataset</a:t>
            </a:r>
          </a:p>
        </p:txBody>
      </p:sp>
      <p:grpSp>
        <p:nvGrpSpPr>
          <p:cNvPr name="Group 3" id="3"/>
          <p:cNvGrpSpPr/>
          <p:nvPr/>
        </p:nvGrpSpPr>
        <p:grpSpPr>
          <a:xfrm rot="0">
            <a:off x="-5006552" y="-14727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228206" y="-546297"/>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2610033" y="1405962"/>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41425" y="5235306"/>
            <a:ext cx="8437740" cy="4022994"/>
          </a:xfrm>
          <a:custGeom>
            <a:avLst/>
            <a:gdLst/>
            <a:ahLst/>
            <a:cxnLst/>
            <a:rect r="r" b="b" t="t" l="l"/>
            <a:pathLst>
              <a:path h="4022994" w="8437740">
                <a:moveTo>
                  <a:pt x="0" y="0"/>
                </a:moveTo>
                <a:lnTo>
                  <a:pt x="8437741" y="0"/>
                </a:lnTo>
                <a:lnTo>
                  <a:pt x="8437741" y="4022994"/>
                </a:lnTo>
                <a:lnTo>
                  <a:pt x="0" y="4022994"/>
                </a:lnTo>
                <a:lnTo>
                  <a:pt x="0" y="0"/>
                </a:lnTo>
                <a:close/>
              </a:path>
            </a:pathLst>
          </a:custGeom>
          <a:blipFill>
            <a:blip r:embed="rId2"/>
            <a:stretch>
              <a:fillRect l="0" t="0" r="0" b="0"/>
            </a:stretch>
          </a:blipFill>
        </p:spPr>
      </p:sp>
      <p:sp>
        <p:nvSpPr>
          <p:cNvPr name="Freeform 10" id="10"/>
          <p:cNvSpPr/>
          <p:nvPr/>
        </p:nvSpPr>
        <p:spPr>
          <a:xfrm flipH="false" flipV="false" rot="0">
            <a:off x="8479166" y="5327225"/>
            <a:ext cx="9767409" cy="3839155"/>
          </a:xfrm>
          <a:custGeom>
            <a:avLst/>
            <a:gdLst/>
            <a:ahLst/>
            <a:cxnLst/>
            <a:rect r="r" b="b" t="t" l="l"/>
            <a:pathLst>
              <a:path h="3839155" w="9767409">
                <a:moveTo>
                  <a:pt x="0" y="0"/>
                </a:moveTo>
                <a:lnTo>
                  <a:pt x="9767409" y="0"/>
                </a:lnTo>
                <a:lnTo>
                  <a:pt x="9767409" y="3839156"/>
                </a:lnTo>
                <a:lnTo>
                  <a:pt x="0" y="3839156"/>
                </a:lnTo>
                <a:lnTo>
                  <a:pt x="0" y="0"/>
                </a:lnTo>
                <a:close/>
              </a:path>
            </a:pathLst>
          </a:custGeom>
          <a:blipFill>
            <a:blip r:embed="rId3"/>
            <a:stretch>
              <a:fillRect l="0" t="0" r="0" b="0"/>
            </a:stretch>
          </a:blipFill>
        </p:spPr>
      </p:sp>
      <p:sp>
        <p:nvSpPr>
          <p:cNvPr name="TextBox 11" id="11"/>
          <p:cNvSpPr txBox="true"/>
          <p:nvPr/>
        </p:nvSpPr>
        <p:spPr>
          <a:xfrm rot="0">
            <a:off x="9139259" y="5850603"/>
            <a:ext cx="9482" cy="883493"/>
          </a:xfrm>
          <a:prstGeom prst="rect">
            <a:avLst/>
          </a:prstGeom>
        </p:spPr>
        <p:txBody>
          <a:bodyPr anchor="t" rtlCol="false" tIns="0" lIns="0" bIns="0" rIns="0">
            <a:spAutoFit/>
          </a:bodyPr>
          <a:lstStyle/>
          <a:p>
            <a:pPr algn="ctr">
              <a:lnSpc>
                <a:spcPts val="72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4506279" y="238147"/>
            <a:ext cx="14766361" cy="1581106"/>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Description of Dataset</a:t>
            </a:r>
          </a:p>
        </p:txBody>
      </p:sp>
      <p:grpSp>
        <p:nvGrpSpPr>
          <p:cNvPr name="Group 3" id="3"/>
          <p:cNvGrpSpPr/>
          <p:nvPr/>
        </p:nvGrpSpPr>
        <p:grpSpPr>
          <a:xfrm rot="0">
            <a:off x="-5006552" y="-14727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228206" y="-546297"/>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2610033" y="1405962"/>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9139259" y="5850603"/>
            <a:ext cx="9482" cy="883493"/>
          </a:xfrm>
          <a:prstGeom prst="rect">
            <a:avLst/>
          </a:prstGeom>
        </p:spPr>
        <p:txBody>
          <a:bodyPr anchor="t" rtlCol="false" tIns="0" lIns="0" bIns="0" rIns="0">
            <a:spAutoFit/>
          </a:bodyPr>
          <a:lstStyle/>
          <a:p>
            <a:pPr algn="ctr">
              <a:lnSpc>
                <a:spcPts val="7247"/>
              </a:lnSpc>
            </a:pPr>
          </a:p>
        </p:txBody>
      </p:sp>
      <p:sp>
        <p:nvSpPr>
          <p:cNvPr name="Freeform 10" id="10"/>
          <p:cNvSpPr/>
          <p:nvPr/>
        </p:nvSpPr>
        <p:spPr>
          <a:xfrm flipH="false" flipV="false" rot="0">
            <a:off x="3075330" y="3467976"/>
            <a:ext cx="13164364" cy="6532241"/>
          </a:xfrm>
          <a:custGeom>
            <a:avLst/>
            <a:gdLst/>
            <a:ahLst/>
            <a:cxnLst/>
            <a:rect r="r" b="b" t="t" l="l"/>
            <a:pathLst>
              <a:path h="6532241" w="13164364">
                <a:moveTo>
                  <a:pt x="0" y="0"/>
                </a:moveTo>
                <a:lnTo>
                  <a:pt x="13164364" y="0"/>
                </a:lnTo>
                <a:lnTo>
                  <a:pt x="13164364" y="6532241"/>
                </a:lnTo>
                <a:lnTo>
                  <a:pt x="0" y="653224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4506279" y="238147"/>
            <a:ext cx="14766361" cy="1581106"/>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Description of Dataset</a:t>
            </a:r>
          </a:p>
        </p:txBody>
      </p:sp>
      <p:grpSp>
        <p:nvGrpSpPr>
          <p:cNvPr name="Group 3" id="3"/>
          <p:cNvGrpSpPr/>
          <p:nvPr/>
        </p:nvGrpSpPr>
        <p:grpSpPr>
          <a:xfrm rot="0">
            <a:off x="-5006552" y="-14727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228206" y="-546297"/>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2610033" y="1405962"/>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9139259" y="5850603"/>
            <a:ext cx="9482" cy="883493"/>
          </a:xfrm>
          <a:prstGeom prst="rect">
            <a:avLst/>
          </a:prstGeom>
        </p:spPr>
        <p:txBody>
          <a:bodyPr anchor="t" rtlCol="false" tIns="0" lIns="0" bIns="0" rIns="0">
            <a:spAutoFit/>
          </a:bodyPr>
          <a:lstStyle/>
          <a:p>
            <a:pPr algn="ctr">
              <a:lnSpc>
                <a:spcPts val="7247"/>
              </a:lnSpc>
            </a:pPr>
          </a:p>
        </p:txBody>
      </p:sp>
      <p:sp>
        <p:nvSpPr>
          <p:cNvPr name="TextBox 10" id="10"/>
          <p:cNvSpPr txBox="true"/>
          <p:nvPr/>
        </p:nvSpPr>
        <p:spPr>
          <a:xfrm rot="0">
            <a:off x="9454227" y="6113091"/>
            <a:ext cx="9251" cy="873829"/>
          </a:xfrm>
          <a:prstGeom prst="rect">
            <a:avLst/>
          </a:prstGeom>
        </p:spPr>
        <p:txBody>
          <a:bodyPr anchor="t" rtlCol="false" tIns="0" lIns="0" bIns="0" rIns="0">
            <a:spAutoFit/>
          </a:bodyPr>
          <a:lstStyle/>
          <a:p>
            <a:pPr algn="ctr">
              <a:lnSpc>
                <a:spcPts val="7070"/>
              </a:lnSpc>
            </a:pPr>
          </a:p>
        </p:txBody>
      </p:sp>
      <p:sp>
        <p:nvSpPr>
          <p:cNvPr name="Freeform 11" id="11"/>
          <p:cNvSpPr/>
          <p:nvPr/>
        </p:nvSpPr>
        <p:spPr>
          <a:xfrm flipH="false" flipV="false" rot="0">
            <a:off x="1745471" y="3394041"/>
            <a:ext cx="9337740" cy="6680112"/>
          </a:xfrm>
          <a:custGeom>
            <a:avLst/>
            <a:gdLst/>
            <a:ahLst/>
            <a:cxnLst/>
            <a:rect r="r" b="b" t="t" l="l"/>
            <a:pathLst>
              <a:path h="6680112" w="9337740">
                <a:moveTo>
                  <a:pt x="0" y="0"/>
                </a:moveTo>
                <a:lnTo>
                  <a:pt x="9337740" y="0"/>
                </a:lnTo>
                <a:lnTo>
                  <a:pt x="9337740" y="6680112"/>
                </a:lnTo>
                <a:lnTo>
                  <a:pt x="0" y="6680112"/>
                </a:lnTo>
                <a:lnTo>
                  <a:pt x="0" y="0"/>
                </a:lnTo>
                <a:close/>
              </a:path>
            </a:pathLst>
          </a:custGeom>
          <a:blipFill>
            <a:blip r:embed="rId2"/>
            <a:stretch>
              <a:fillRect l="0" t="0" r="0" b="-1723"/>
            </a:stretch>
          </a:blipFill>
        </p:spPr>
      </p:sp>
      <p:sp>
        <p:nvSpPr>
          <p:cNvPr name="TextBox 12" id="12"/>
          <p:cNvSpPr txBox="true"/>
          <p:nvPr/>
        </p:nvSpPr>
        <p:spPr>
          <a:xfrm rot="0">
            <a:off x="10038466" y="4658346"/>
            <a:ext cx="8643" cy="813761"/>
          </a:xfrm>
          <a:prstGeom prst="rect">
            <a:avLst/>
          </a:prstGeom>
        </p:spPr>
        <p:txBody>
          <a:bodyPr anchor="t" rtlCol="false" tIns="0" lIns="0" bIns="0" rIns="0">
            <a:spAutoFit/>
          </a:bodyPr>
          <a:lstStyle/>
          <a:p>
            <a:pPr algn="ctr">
              <a:lnSpc>
                <a:spcPts val="6605"/>
              </a:lnSpc>
            </a:pPr>
          </a:p>
        </p:txBody>
      </p:sp>
      <p:sp>
        <p:nvSpPr>
          <p:cNvPr name="Freeform 13" id="13"/>
          <p:cNvSpPr/>
          <p:nvPr/>
        </p:nvSpPr>
        <p:spPr>
          <a:xfrm flipH="false" flipV="false" rot="0">
            <a:off x="11548032" y="3483203"/>
            <a:ext cx="5633454" cy="6272392"/>
          </a:xfrm>
          <a:custGeom>
            <a:avLst/>
            <a:gdLst/>
            <a:ahLst/>
            <a:cxnLst/>
            <a:rect r="r" b="b" t="t" l="l"/>
            <a:pathLst>
              <a:path h="6272392" w="5633454">
                <a:moveTo>
                  <a:pt x="0" y="0"/>
                </a:moveTo>
                <a:lnTo>
                  <a:pt x="5633454" y="0"/>
                </a:lnTo>
                <a:lnTo>
                  <a:pt x="5633454" y="6272391"/>
                </a:lnTo>
                <a:lnTo>
                  <a:pt x="0" y="6272391"/>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69854" y="148190"/>
            <a:ext cx="10865667" cy="2571603"/>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Price Distribution After Outlier Removal</a:t>
            </a:r>
          </a:p>
        </p:txBody>
      </p:sp>
      <p:grpSp>
        <p:nvGrpSpPr>
          <p:cNvPr name="Group 3" id="3"/>
          <p:cNvGrpSpPr/>
          <p:nvPr/>
        </p:nvGrpSpPr>
        <p:grpSpPr>
          <a:xfrm rot="-10800000">
            <a:off x="11930562" y="-2935477"/>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16297785" y="-251073"/>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13537631" y="75588"/>
            <a:ext cx="3378391" cy="2925703"/>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9" id="9"/>
          <p:cNvSpPr/>
          <p:nvPr/>
        </p:nvSpPr>
        <p:spPr>
          <a:xfrm flipH="false" flipV="false" rot="0">
            <a:off x="8990431" y="3402259"/>
            <a:ext cx="9123104" cy="6568090"/>
          </a:xfrm>
          <a:custGeom>
            <a:avLst/>
            <a:gdLst/>
            <a:ahLst/>
            <a:cxnLst/>
            <a:rect r="r" b="b" t="t" l="l"/>
            <a:pathLst>
              <a:path h="6568090" w="9123104">
                <a:moveTo>
                  <a:pt x="0" y="0"/>
                </a:moveTo>
                <a:lnTo>
                  <a:pt x="9123104" y="0"/>
                </a:lnTo>
                <a:lnTo>
                  <a:pt x="9123104" y="6568090"/>
                </a:lnTo>
                <a:lnTo>
                  <a:pt x="0" y="6568090"/>
                </a:lnTo>
                <a:lnTo>
                  <a:pt x="0" y="0"/>
                </a:lnTo>
                <a:close/>
              </a:path>
            </a:pathLst>
          </a:custGeom>
          <a:blipFill>
            <a:blip r:embed="rId2"/>
            <a:stretch>
              <a:fillRect l="0" t="0" r="0" b="0"/>
            </a:stretch>
          </a:blipFill>
        </p:spPr>
      </p:sp>
      <p:sp>
        <p:nvSpPr>
          <p:cNvPr name="TextBox 10" id="10"/>
          <p:cNvSpPr txBox="true"/>
          <p:nvPr/>
        </p:nvSpPr>
        <p:spPr>
          <a:xfrm rot="0">
            <a:off x="369854" y="4761002"/>
            <a:ext cx="8346874"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Following the removal of outliers from the price column, the price distribution graph reflects a more accurate representation of NYC housing prices.</a:t>
            </a:r>
          </a:p>
        </p:txBody>
      </p:sp>
      <p:sp>
        <p:nvSpPr>
          <p:cNvPr name="TextBox 11" id="11"/>
          <p:cNvSpPr txBox="true"/>
          <p:nvPr/>
        </p:nvSpPr>
        <p:spPr>
          <a:xfrm rot="0">
            <a:off x="369854" y="6254054"/>
            <a:ext cx="7918730" cy="97870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X-axis now displays adjusted price ranges after outlier removal, providing a clearer depiction of pricing trends.</a:t>
            </a:r>
          </a:p>
        </p:txBody>
      </p:sp>
      <p:sp>
        <p:nvSpPr>
          <p:cNvPr name="TextBox 12" id="12"/>
          <p:cNvSpPr txBox="true"/>
          <p:nvPr/>
        </p:nvSpPr>
        <p:spPr>
          <a:xfrm rot="0">
            <a:off x="391735" y="7742617"/>
            <a:ext cx="7896849" cy="1302523"/>
          </a:xfrm>
          <a:prstGeom prst="rect">
            <a:avLst/>
          </a:prstGeom>
        </p:spPr>
        <p:txBody>
          <a:bodyPr anchor="t" rtlCol="false" tIns="0" lIns="0" bIns="0" rIns="0">
            <a:spAutoFit/>
          </a:bodyPr>
          <a:lstStyle/>
          <a:p>
            <a:pPr>
              <a:lnSpc>
                <a:spcPts val="2553"/>
              </a:lnSpc>
              <a:spcBef>
                <a:spcPct val="0"/>
              </a:spcBef>
            </a:pPr>
            <a:r>
              <a:rPr lang="en-US" sz="2300">
                <a:solidFill>
                  <a:srgbClr val="000000"/>
                </a:solidFill>
                <a:latin typeface="DM Sans"/>
              </a:rPr>
              <a:t>The adjusted price distribution graph provides valuable insights into the concentration of listings within specific price ranges, aiding in market analysis and decision-making.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DAGDBnzImdY</dc:identifier>
  <dcterms:modified xsi:type="dcterms:W3CDTF">2011-08-01T06:04:30Z</dcterms:modified>
  <cp:revision>1</cp:revision>
  <dc:title>NYC Housing for Real Estate Brokers - Final</dc:title>
</cp:coreProperties>
</file>